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Default Extension="fntdata" ContentType="application/x-fontdata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vml" ContentType="application/vnd.openxmlformats-officedocument.vmlDrawing"/>
  <Default Extension="xlsx" ContentType="application/vnd.openxmlformats-officedocument.spreadsheetml.sheet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charts/chart1.xml" ContentType="application/vnd.openxmlformats-officedocument.drawingml.char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Default Extension="bin" ContentType="application/vnd.openxmlformats-officedocument.oleObject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Default Extension="emf" ContentType="image/x-emf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71" r:id="rId4"/>
    <p:sldId id="263" r:id="rId5"/>
    <p:sldId id="305" r:id="rId6"/>
    <p:sldId id="282" r:id="rId7"/>
    <p:sldId id="270" r:id="rId8"/>
    <p:sldId id="290" r:id="rId9"/>
    <p:sldId id="259" r:id="rId10"/>
    <p:sldId id="292" r:id="rId11"/>
    <p:sldId id="291" r:id="rId12"/>
    <p:sldId id="293" r:id="rId13"/>
    <p:sldId id="264" r:id="rId14"/>
    <p:sldId id="286" r:id="rId15"/>
    <p:sldId id="301" r:id="rId16"/>
    <p:sldId id="302" r:id="rId17"/>
    <p:sldId id="294" r:id="rId18"/>
    <p:sldId id="275" r:id="rId19"/>
    <p:sldId id="295" r:id="rId20"/>
    <p:sldId id="297" r:id="rId21"/>
    <p:sldId id="276" r:id="rId22"/>
    <p:sldId id="280" r:id="rId23"/>
    <p:sldId id="288" r:id="rId24"/>
    <p:sldId id="278" r:id="rId25"/>
    <p:sldId id="279" r:id="rId26"/>
    <p:sldId id="298" r:id="rId27"/>
    <p:sldId id="266" r:id="rId28"/>
    <p:sldId id="303" r:id="rId29"/>
    <p:sldId id="300" r:id="rId30"/>
    <p:sldId id="260" r:id="rId31"/>
    <p:sldId id="261" r:id="rId32"/>
    <p:sldId id="287" r:id="rId33"/>
    <p:sldId id="269" r:id="rId34"/>
    <p:sldId id="304" r:id="rId35"/>
    <p:sldId id="296" r:id="rId36"/>
    <p:sldId id="267" r:id="rId37"/>
  </p:sldIdLst>
  <p:sldSz cx="9144000" cy="6858000" type="screen4x3"/>
  <p:notesSz cx="6858000" cy="9144000"/>
  <p:embeddedFontLst>
    <p:embeddedFont>
      <p:font typeface="Avant Garde Gothic T." pitchFamily="2" charset="0"/>
      <p:regular r:id="rId38"/>
      <p:bold r:id="rId39"/>
      <p:italic r:id="rId40"/>
      <p:boldItalic r:id="rId41"/>
    </p:embeddedFont>
    <p:embeddedFont>
      <p:font typeface="TradeGothic LT Bold" pitchFamily="2" charset="0"/>
      <p:bold r:id="rId42"/>
      <p:boldItalic r:id="rId43"/>
    </p:embeddedFont>
    <p:embeddedFont>
      <p:font typeface="Calibri" pitchFamily="34" charset="0"/>
      <p:regular r:id="rId44"/>
      <p:bold r:id="rId45"/>
      <p:italic r:id="rId46"/>
      <p:boldItalic r:id="rId4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CC0BB"/>
    <a:srgbClr val="6D6E71"/>
    <a:srgbClr val="A9C14E"/>
  </p:clrMru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377" autoAdjust="0"/>
    <p:restoredTop sz="94660"/>
  </p:normalViewPr>
  <p:slideViewPr>
    <p:cSldViewPr>
      <p:cViewPr>
        <p:scale>
          <a:sx n="80" d="100"/>
          <a:sy n="80" d="100"/>
        </p:scale>
        <p:origin x="-1836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Office_Excel_2007_Workbook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1"/>
  <c:lang val="en-US"/>
  <c:style val="5"/>
  <c:chart>
    <c:plotArea>
      <c:layout/>
      <c:barChart>
        <c:barDir val="col"/>
        <c:grouping val="clustered"/>
        <c:ser>
          <c:idx val="0"/>
          <c:order val="0"/>
          <c:tx>
            <c:strRef>
              <c:f>Sheet1!$B$1</c:f>
              <c:strCache>
                <c:ptCount val="1"/>
                <c:pt idx="0">
                  <c:v>USA</c:v>
                </c:pt>
              </c:strCache>
            </c:strRef>
          </c:tx>
          <c:spPr>
            <a:solidFill>
              <a:srgbClr val="8CC0BB"/>
            </a:solidFill>
          </c:spPr>
          <c:dLbls>
            <c:txPr>
              <a:bodyPr/>
              <a:lstStyle/>
              <a:p>
                <a:pPr>
                  <a:defRPr>
                    <a:solidFill>
                      <a:srgbClr val="6D6E71"/>
                    </a:solidFill>
                  </a:defRPr>
                </a:pPr>
                <a:endParaRPr lang="en-US"/>
              </a:p>
            </c:txPr>
            <c:showVal val="1"/>
          </c:dLbls>
          <c:cat>
            <c:strRef>
              <c:f>Sheet1!$A$2</c:f>
              <c:strCache>
                <c:ptCount val="1"/>
                <c:pt idx="0">
                  <c:v>Daily kWh per capita</c:v>
                </c:pt>
              </c:strCache>
            </c:strRef>
          </c:cat>
          <c:val>
            <c:numRef>
              <c:f>Sheet1!$B$2</c:f>
              <c:numCache>
                <c:formatCode>General</c:formatCode>
                <c:ptCount val="1"/>
                <c:pt idx="0">
                  <c:v>39.25</c:v>
                </c:pt>
              </c:numCache>
            </c:numRef>
          </c:val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China</c:v>
                </c:pt>
              </c:strCache>
            </c:strRef>
          </c:tx>
          <c:spPr>
            <a:solidFill>
              <a:srgbClr val="A9C14E"/>
            </a:solidFill>
          </c:spPr>
          <c:dLbls>
            <c:dLbl>
              <c:idx val="0"/>
              <c:layout>
                <c:manualLayout>
                  <c:x val="0"/>
                  <c:y val="-3.7500000000000006E-2"/>
                </c:manualLayout>
              </c:layout>
              <c:showVal val="1"/>
            </c:dLbl>
            <c:txPr>
              <a:bodyPr/>
              <a:lstStyle/>
              <a:p>
                <a:pPr>
                  <a:defRPr>
                    <a:solidFill>
                      <a:srgbClr val="6D6E71"/>
                    </a:solidFill>
                  </a:defRPr>
                </a:pPr>
                <a:endParaRPr lang="en-US"/>
              </a:p>
            </c:txPr>
            <c:showVal val="1"/>
          </c:dLbls>
          <c:cat>
            <c:strRef>
              <c:f>Sheet1!$A$2</c:f>
              <c:strCache>
                <c:ptCount val="1"/>
                <c:pt idx="0">
                  <c:v>Daily kWh per capita</c:v>
                </c:pt>
              </c:strCache>
            </c:strRef>
          </c:cat>
          <c:val>
            <c:numRef>
              <c:f>Sheet1!$C$2</c:f>
              <c:numCache>
                <c:formatCode>General</c:formatCode>
                <c:ptCount val="1"/>
                <c:pt idx="0">
                  <c:v>7.04</c:v>
                </c:pt>
              </c:numCache>
            </c:numRef>
          </c:val>
        </c:ser>
        <c:axId val="70615040"/>
        <c:axId val="70616576"/>
      </c:barChart>
      <c:catAx>
        <c:axId val="70615040"/>
        <c:scaling>
          <c:orientation val="minMax"/>
        </c:scaling>
        <c:axPos val="b"/>
        <c:tickLblPos val="nextTo"/>
        <c:txPr>
          <a:bodyPr/>
          <a:lstStyle/>
          <a:p>
            <a:pPr>
              <a:defRPr>
                <a:solidFill>
                  <a:srgbClr val="6D6E71"/>
                </a:solidFill>
              </a:defRPr>
            </a:pPr>
            <a:endParaRPr lang="en-US"/>
          </a:p>
        </c:txPr>
        <c:crossAx val="70616576"/>
        <c:crosses val="autoZero"/>
        <c:auto val="1"/>
        <c:lblAlgn val="ctr"/>
        <c:lblOffset val="100"/>
      </c:catAx>
      <c:valAx>
        <c:axId val="70616576"/>
        <c:scaling>
          <c:orientation val="minMax"/>
        </c:scaling>
        <c:axPos val="l"/>
        <c:majorGridlines>
          <c:spPr>
            <a:ln>
              <a:solidFill>
                <a:srgbClr val="6D6E71"/>
              </a:solidFill>
            </a:ln>
          </c:spPr>
        </c:majorGridlines>
        <c:numFmt formatCode="General" sourceLinked="1"/>
        <c:tickLblPos val="nextTo"/>
        <c:txPr>
          <a:bodyPr/>
          <a:lstStyle/>
          <a:p>
            <a:pPr>
              <a:defRPr>
                <a:solidFill>
                  <a:srgbClr val="6D6E71"/>
                </a:solidFill>
              </a:defRPr>
            </a:pPr>
            <a:endParaRPr lang="en-US"/>
          </a:p>
        </c:txPr>
        <c:crossAx val="70615040"/>
        <c:crosses val="autoZero"/>
        <c:crossBetween val="between"/>
      </c:valAx>
    </c:plotArea>
    <c:legend>
      <c:legendPos val="r"/>
      <c:layout/>
      <c:txPr>
        <a:bodyPr/>
        <a:lstStyle/>
        <a:p>
          <a:pPr>
            <a:defRPr>
              <a:solidFill>
                <a:srgbClr val="6D6E71"/>
              </a:solidFill>
            </a:defRPr>
          </a:pPr>
          <a:endParaRPr lang="en-US"/>
        </a:p>
      </c:txPr>
    </c:legend>
    <c:plotVisOnly val="1"/>
  </c:chart>
  <c:txPr>
    <a:bodyPr/>
    <a:lstStyle/>
    <a:p>
      <a:pPr>
        <a:defRPr sz="1800"/>
      </a:pPr>
      <a:endParaRPr lang="en-US"/>
    </a:p>
  </c:txPr>
  <c:externalData r:id="rId1"/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20.emf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8.jpeg>
</file>

<file path=ppt/media/image19.jpeg>
</file>

<file path=ppt/media/image2.png>
</file>

<file path=ppt/media/image21.jpeg>
</file>

<file path=ppt/media/image22.jpeg>
</file>

<file path=ppt/media/image23.jpe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B742B-EDA7-46F8-A1E9-19D7A36C2524}" type="datetimeFigureOut">
              <a:rPr lang="en-US" smtClean="0"/>
              <a:pPr/>
              <a:t>5/9/2013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25055-C043-4556-B3F5-F63BEAE3B1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B742B-EDA7-46F8-A1E9-19D7A36C2524}" type="datetimeFigureOut">
              <a:rPr lang="en-US" smtClean="0"/>
              <a:pPr/>
              <a:t>5/9/2013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25055-C043-4556-B3F5-F63BEAE3B1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B742B-EDA7-46F8-A1E9-19D7A36C2524}" type="datetimeFigureOut">
              <a:rPr lang="en-US" smtClean="0"/>
              <a:pPr/>
              <a:t>5/9/2013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25055-C043-4556-B3F5-F63BEAE3B1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B742B-EDA7-46F8-A1E9-19D7A36C2524}" type="datetimeFigureOut">
              <a:rPr lang="en-US" smtClean="0"/>
              <a:pPr/>
              <a:t>5/9/2013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25055-C043-4556-B3F5-F63BEAE3B1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B742B-EDA7-46F8-A1E9-19D7A36C2524}" type="datetimeFigureOut">
              <a:rPr lang="en-US" smtClean="0"/>
              <a:pPr/>
              <a:t>5/9/2013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25055-C043-4556-B3F5-F63BEAE3B1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B742B-EDA7-46F8-A1E9-19D7A36C2524}" type="datetimeFigureOut">
              <a:rPr lang="en-US" smtClean="0"/>
              <a:pPr/>
              <a:t>5/9/2013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25055-C043-4556-B3F5-F63BEAE3B1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B742B-EDA7-46F8-A1E9-19D7A36C2524}" type="datetimeFigureOut">
              <a:rPr lang="en-US" smtClean="0"/>
              <a:pPr/>
              <a:t>5/9/2013</a:t>
            </a:fld>
            <a:endParaRPr 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25055-C043-4556-B3F5-F63BEAE3B1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B742B-EDA7-46F8-A1E9-19D7A36C2524}" type="datetimeFigureOut">
              <a:rPr lang="en-US" smtClean="0"/>
              <a:pPr/>
              <a:t>5/9/2013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25055-C043-4556-B3F5-F63BEAE3B1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B742B-EDA7-46F8-A1E9-19D7A36C2524}" type="datetimeFigureOut">
              <a:rPr lang="en-US" smtClean="0"/>
              <a:pPr/>
              <a:t>5/9/2013</a:t>
            </a:fld>
            <a:endParaRPr 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25055-C043-4556-B3F5-F63BEAE3B1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B742B-EDA7-46F8-A1E9-19D7A36C2524}" type="datetimeFigureOut">
              <a:rPr lang="en-US" smtClean="0"/>
              <a:pPr/>
              <a:t>5/9/2013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25055-C043-4556-B3F5-F63BEAE3B1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B742B-EDA7-46F8-A1E9-19D7A36C2524}" type="datetimeFigureOut">
              <a:rPr lang="en-US" smtClean="0"/>
              <a:pPr/>
              <a:t>5/9/2013</a:t>
            </a:fld>
            <a:endParaRPr 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A25055-C043-4556-B3F5-F63BEAE3B17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CB742B-EDA7-46F8-A1E9-19D7A36C2524}" type="datetimeFigureOut">
              <a:rPr lang="en-US" smtClean="0"/>
              <a:pPr/>
              <a:t>5/9/2013</a:t>
            </a:fld>
            <a:endParaRPr 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A25055-C043-4556-B3F5-F63BEAE3B17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5" Type="http://schemas.openxmlformats.org/officeDocument/2006/relationships/oleObject" Target="../embeddings/oleObject1.bin"/><Relationship Id="rId4" Type="http://schemas.openxmlformats.org/officeDocument/2006/relationships/image" Target="../media/image19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5" Type="http://schemas.openxmlformats.org/officeDocument/2006/relationships/oleObject" Target="../embeddings/oleObject2.bin"/><Relationship Id="rId4" Type="http://schemas.openxmlformats.org/officeDocument/2006/relationships/image" Target="../media/image22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logo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04445" y="2627436"/>
            <a:ext cx="6211311" cy="1450728"/>
          </a:xfrm>
          <a:prstGeom prst="rect">
            <a:avLst/>
          </a:prstGeom>
        </p:spPr>
      </p:pic>
      <p:cxnSp>
        <p:nvCxnSpPr>
          <p:cNvPr id="7" name="直接连接符 6"/>
          <p:cNvCxnSpPr/>
          <p:nvPr/>
        </p:nvCxnSpPr>
        <p:spPr>
          <a:xfrm>
            <a:off x="228600" y="304800"/>
            <a:ext cx="8763000" cy="0"/>
          </a:xfrm>
          <a:prstGeom prst="line">
            <a:avLst/>
          </a:prstGeom>
          <a:ln w="38100">
            <a:solidFill>
              <a:srgbClr val="6D6E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228600" y="6553200"/>
            <a:ext cx="8763000" cy="0"/>
          </a:xfrm>
          <a:prstGeom prst="line">
            <a:avLst/>
          </a:prstGeom>
          <a:ln w="38100">
            <a:solidFill>
              <a:srgbClr val="6D6E7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333500" y="5562600"/>
            <a:ext cx="6553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vant Garde Gothic T." pitchFamily="2" charset="0"/>
              </a:rPr>
              <a:t>Final Thesis Project Presentation</a:t>
            </a:r>
          </a:p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vant Garde Gothic T." pitchFamily="2" charset="0"/>
              </a:rPr>
              <a:t>Yun(Echo) Liu | 03035897 |May 10</a:t>
            </a:r>
            <a:r>
              <a:rPr lang="en-US" sz="1400" baseline="300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vant Garde Gothic T." pitchFamily="2" charset="0"/>
              </a:rPr>
              <a:t>th</a:t>
            </a:r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vant Garde Gothic T." pitchFamily="2" charset="0"/>
              </a:rPr>
              <a:t>, 2013</a:t>
            </a:r>
          </a:p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vant Garde Gothic T." pitchFamily="2" charset="0"/>
              </a:rPr>
              <a:t>Web  Design and New Media </a:t>
            </a:r>
          </a:p>
          <a:p>
            <a:pPr algn="ctr"/>
            <a:r>
              <a:rPr lang="en-US" sz="1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vant Garde Gothic T." pitchFamily="2" charset="0"/>
              </a:rPr>
              <a:t>Design | Technology</a:t>
            </a:r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  <a:latin typeface="Avant Garde Gothic T.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Project Summary </a:t>
            </a:r>
            <a:r>
              <a:rPr lang="en-US" sz="3600" spc="-150" dirty="0" smtClean="0">
                <a:solidFill>
                  <a:schemeClr val="bg1">
                    <a:lumMod val="65000"/>
                  </a:schemeClr>
                </a:solidFill>
                <a:latin typeface="TradeGothic LT Bold" pitchFamily="2" charset="0"/>
              </a:rPr>
              <a:t>|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 Competitive Analysis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pic>
        <p:nvPicPr>
          <p:cNvPr id="2051" name="Picture 3" descr="I:\UX2\mod1\UXDesignBrief\Links\IMG_1035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1600200"/>
            <a:ext cx="2438400" cy="3657600"/>
          </a:xfrm>
          <a:prstGeom prst="rect">
            <a:avLst/>
          </a:prstGeom>
          <a:noFill/>
        </p:spPr>
      </p:pic>
      <p:pic>
        <p:nvPicPr>
          <p:cNvPr id="2052" name="Picture 4" descr="I:\UX2\mod1\UXDesignBrief\Links\IMG_1040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324600" y="1600200"/>
            <a:ext cx="2438400" cy="3657600"/>
          </a:xfrm>
          <a:prstGeom prst="rect">
            <a:avLst/>
          </a:prstGeom>
          <a:noFill/>
        </p:spPr>
      </p:pic>
      <p:sp>
        <p:nvSpPr>
          <p:cNvPr id="8" name="TextBox 7"/>
          <p:cNvSpPr txBox="1"/>
          <p:nvPr/>
        </p:nvSpPr>
        <p:spPr>
          <a:xfrm>
            <a:off x="533400" y="5486400"/>
            <a:ext cx="5334000" cy="762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aseline="30000" dirty="0" smtClean="0">
                <a:solidFill>
                  <a:srgbClr val="6D6E71"/>
                </a:solidFill>
                <a:latin typeface="Avant Garde Gothic T." pitchFamily="2" charset="0"/>
              </a:rPr>
              <a:t>No way to encourage user save energy continuously. </a:t>
            </a:r>
          </a:p>
        </p:txBody>
      </p:sp>
      <p:pic>
        <p:nvPicPr>
          <p:cNvPr id="2053" name="Picture 5" descr="I:\UX2\mod1\UXDesignBrief\Links\IMG_1039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429001" y="1600201"/>
            <a:ext cx="2438399" cy="365759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048000" y="2286000"/>
            <a:ext cx="5410200" cy="2743200"/>
          </a:xfrm>
        </p:spPr>
        <p:txBody>
          <a:bodyPr>
            <a:noAutofit/>
          </a:bodyPr>
          <a:lstStyle/>
          <a:p>
            <a:pPr algn="l"/>
            <a:r>
              <a:rPr lang="en-US" baseline="30000" dirty="0" err="1" smtClean="0">
                <a:latin typeface="Avant Garde Gothic T." pitchFamily="2" charset="0"/>
              </a:rPr>
              <a:t>eMission</a:t>
            </a:r>
            <a:r>
              <a:rPr lang="en-US" baseline="30000" dirty="0" smtClean="0">
                <a:latin typeface="Avant Garde Gothic T." pitchFamily="2" charset="0"/>
              </a:rPr>
              <a:t> is an interactive web app that helps user </a:t>
            </a:r>
            <a:r>
              <a:rPr lang="en-US" baseline="30000" dirty="0" smtClean="0">
                <a:solidFill>
                  <a:srgbClr val="8CC0BB"/>
                </a:solidFill>
                <a:latin typeface="Avant Garde Gothic T." pitchFamily="2" charset="0"/>
              </a:rPr>
              <a:t>analyze their power usage </a:t>
            </a:r>
            <a:r>
              <a:rPr lang="en-US" baseline="30000" dirty="0" smtClean="0">
                <a:latin typeface="Avant Garde Gothic T." pitchFamily="2" charset="0"/>
              </a:rPr>
              <a:t>and provide them </a:t>
            </a:r>
            <a:r>
              <a:rPr lang="en-US" baseline="30000" dirty="0" smtClean="0">
                <a:solidFill>
                  <a:srgbClr val="8CC0BB"/>
                </a:solidFill>
                <a:latin typeface="Avant Garde Gothic T." pitchFamily="2" charset="0"/>
              </a:rPr>
              <a:t>customized energy saving tips</a:t>
            </a:r>
            <a:r>
              <a:rPr lang="en-US" baseline="30000" dirty="0" smtClean="0">
                <a:latin typeface="Avant Garde Gothic T." pitchFamily="2" charset="0"/>
              </a:rPr>
              <a:t>. </a:t>
            </a:r>
          </a:p>
          <a:p>
            <a:pPr algn="l"/>
            <a:endParaRPr lang="en-US" baseline="30000" dirty="0" smtClean="0">
              <a:latin typeface="Avant Garde Gothic T." pitchFamily="2" charset="0"/>
            </a:endParaRPr>
          </a:p>
          <a:p>
            <a:pPr algn="l"/>
            <a:r>
              <a:rPr lang="en-US" baseline="30000" dirty="0" smtClean="0">
                <a:latin typeface="Avant Garde Gothic T." pitchFamily="2" charset="0"/>
              </a:rPr>
              <a:t>The goal of the app is to spread the awareness of </a:t>
            </a:r>
            <a:r>
              <a:rPr lang="en-US" baseline="30000" dirty="0" smtClean="0">
                <a:solidFill>
                  <a:srgbClr val="8CC0BB"/>
                </a:solidFill>
                <a:latin typeface="Avant Garde Gothic T." pitchFamily="2" charset="0"/>
              </a:rPr>
              <a:t>energy saving </a:t>
            </a:r>
            <a:r>
              <a:rPr lang="en-US" baseline="30000" dirty="0" smtClean="0">
                <a:latin typeface="Avant Garde Gothic T." pitchFamily="2" charset="0"/>
              </a:rPr>
              <a:t>and encourage user to save energy. 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1000" y="533401"/>
            <a:ext cx="571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Project Summary </a:t>
            </a:r>
            <a:r>
              <a:rPr lang="en-US" sz="3600" spc="-150" dirty="0" smtClean="0">
                <a:solidFill>
                  <a:schemeClr val="bg1">
                    <a:lumMod val="65000"/>
                  </a:schemeClr>
                </a:solidFill>
                <a:latin typeface="TradeGothic LT Bold" pitchFamily="2" charset="0"/>
              </a:rPr>
              <a:t>|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 Solution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0" y="2286000"/>
            <a:ext cx="2667000" cy="2667000"/>
          </a:xfrm>
          <a:prstGeom prst="rect">
            <a:avLst/>
          </a:prstGeom>
          <a:solidFill>
            <a:srgbClr val="8CC0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0" dirty="0">
              <a:latin typeface="Avant Garde Gothic T.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A9C1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9C14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685800" y="3124200"/>
            <a:ext cx="3910045" cy="3488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2000"/>
              </a:lnSpc>
            </a:pPr>
            <a:r>
              <a:rPr lang="en-US" sz="4000" b="1" baseline="30000" dirty="0" smtClean="0">
                <a:solidFill>
                  <a:schemeClr val="bg1"/>
                </a:solidFill>
                <a:latin typeface="Avant Garde Gothic T." pitchFamily="2" charset="0"/>
              </a:rPr>
              <a:t>Who is using </a:t>
            </a:r>
            <a:r>
              <a:rPr lang="en-US" sz="4000" b="1" baseline="30000" dirty="0" err="1" smtClean="0">
                <a:solidFill>
                  <a:schemeClr val="bg1"/>
                </a:solidFill>
                <a:latin typeface="Avant Garde Gothic T." pitchFamily="2" charset="0"/>
              </a:rPr>
              <a:t>eMission</a:t>
            </a:r>
            <a:r>
              <a:rPr lang="en-US" sz="4000" b="1" baseline="30000" dirty="0" smtClean="0">
                <a:solidFill>
                  <a:schemeClr val="bg1"/>
                </a:solidFill>
                <a:latin typeface="Avant Garde Gothic T." pitchFamily="2" charset="0"/>
              </a:rPr>
              <a:t>?</a:t>
            </a:r>
            <a:endParaRPr lang="en-US" sz="4000" baseline="30000" dirty="0" smtClean="0">
              <a:solidFill>
                <a:schemeClr val="bg1"/>
              </a:solidFill>
              <a:latin typeface="Avant Garde Gothic T.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617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Project Overview </a:t>
            </a:r>
            <a:r>
              <a:rPr lang="en-US" sz="3600" spc="-150" dirty="0" smtClean="0">
                <a:solidFill>
                  <a:schemeClr val="bg1">
                    <a:lumMod val="65000"/>
                  </a:schemeClr>
                </a:solidFill>
                <a:latin typeface="TradeGothic LT Bold" pitchFamily="2" charset="0"/>
              </a:rPr>
              <a:t>|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 Target Audience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1752600" y="1447800"/>
            <a:ext cx="2743200" cy="3352800"/>
            <a:chOff x="1295400" y="1447800"/>
            <a:chExt cx="2743200" cy="3352800"/>
          </a:xfrm>
        </p:grpSpPr>
        <p:sp>
          <p:nvSpPr>
            <p:cNvPr id="8" name="椭圆 7"/>
            <p:cNvSpPr/>
            <p:nvPr/>
          </p:nvSpPr>
          <p:spPr>
            <a:xfrm>
              <a:off x="1295400" y="2057400"/>
              <a:ext cx="2743200" cy="2743200"/>
            </a:xfrm>
            <a:prstGeom prst="ellipse">
              <a:avLst/>
            </a:prstGeom>
            <a:solidFill>
              <a:srgbClr val="A9C14E">
                <a:alpha val="65000"/>
              </a:srgbClr>
            </a:solidFill>
            <a:ln w="50800">
              <a:solidFill>
                <a:srgbClr val="A9C14E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b="1" dirty="0">
                <a:latin typeface="Avant Garde Gothic T." pitchFamily="2" charset="0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600200" y="2890391"/>
              <a:ext cx="21336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Avant Garde Gothic T." pitchFamily="2" charset="0"/>
                </a:rPr>
                <a:t>Money Saver</a:t>
              </a:r>
              <a:endParaRPr lang="en-US" sz="3200" dirty="0">
                <a:solidFill>
                  <a:schemeClr val="bg1"/>
                </a:solidFill>
                <a:latin typeface="Avant Garde Gothic T." pitchFamily="2" charset="0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1600200" y="1447800"/>
              <a:ext cx="21336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rgbClr val="6D6E71"/>
                  </a:solidFill>
                  <a:latin typeface="Avant Garde Gothic T." pitchFamily="2" charset="0"/>
                </a:rPr>
                <a:t>Primary</a:t>
              </a:r>
              <a:endParaRPr lang="en-US" sz="2400" dirty="0">
                <a:solidFill>
                  <a:srgbClr val="6D6E71"/>
                </a:solidFill>
                <a:latin typeface="Avant Garde Gothic T." pitchFamily="2" charset="0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114800" y="1447800"/>
            <a:ext cx="2743200" cy="3276600"/>
            <a:chOff x="4419600" y="1524000"/>
            <a:chExt cx="2743200" cy="3276600"/>
          </a:xfrm>
        </p:grpSpPr>
        <p:sp>
          <p:nvSpPr>
            <p:cNvPr id="9" name="椭圆 8"/>
            <p:cNvSpPr/>
            <p:nvPr/>
          </p:nvSpPr>
          <p:spPr>
            <a:xfrm>
              <a:off x="4419600" y="2057400"/>
              <a:ext cx="2743200" cy="2743200"/>
            </a:xfrm>
            <a:prstGeom prst="ellipse">
              <a:avLst/>
            </a:prstGeom>
            <a:solidFill>
              <a:srgbClr val="8CC0BB">
                <a:alpha val="65000"/>
              </a:srgbClr>
            </a:solidFill>
            <a:ln w="50800">
              <a:solidFill>
                <a:srgbClr val="8CC0BB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b="1" dirty="0">
                <a:latin typeface="Avant Garde Gothic T." pitchFamily="2" charset="0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419600" y="2890391"/>
              <a:ext cx="2743200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 smtClean="0">
                  <a:solidFill>
                    <a:schemeClr val="bg1"/>
                  </a:solidFill>
                  <a:latin typeface="Avant Garde Gothic T." pitchFamily="2" charset="0"/>
                </a:rPr>
                <a:t>Environment Saver</a:t>
              </a:r>
              <a:endParaRPr lang="en-US" sz="3200" dirty="0">
                <a:solidFill>
                  <a:schemeClr val="bg1"/>
                </a:solidFill>
                <a:latin typeface="Avant Garde Gothic T." pitchFamily="2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4724400" y="1524000"/>
              <a:ext cx="21336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 smtClean="0">
                  <a:solidFill>
                    <a:srgbClr val="6D6E71"/>
                  </a:solidFill>
                  <a:latin typeface="Avant Garde Gothic T." pitchFamily="2" charset="0"/>
                </a:rPr>
                <a:t>Secondary</a:t>
              </a:r>
              <a:endParaRPr lang="en-US" sz="2400" dirty="0">
                <a:solidFill>
                  <a:srgbClr val="6D6E71"/>
                </a:solidFill>
                <a:latin typeface="Avant Garde Gothic T." pitchFamily="2" charset="0"/>
              </a:endParaRPr>
            </a:p>
          </p:txBody>
        </p:sp>
      </p:grpSp>
      <p:sp>
        <p:nvSpPr>
          <p:cNvPr id="10" name="TextBox 9"/>
          <p:cNvSpPr txBox="1"/>
          <p:nvPr/>
        </p:nvSpPr>
        <p:spPr>
          <a:xfrm>
            <a:off x="3124200" y="5105400"/>
            <a:ext cx="2743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6D6E71"/>
                </a:solidFill>
                <a:latin typeface="Avant Garde Gothic T." pitchFamily="2" charset="0"/>
              </a:rPr>
              <a:t>Energy Saver</a:t>
            </a:r>
            <a:endParaRPr lang="en-US" sz="3200" dirty="0">
              <a:solidFill>
                <a:srgbClr val="6D6E71"/>
              </a:solidFill>
              <a:latin typeface="Avant Garde Gothic T.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617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Project Overview </a:t>
            </a:r>
            <a:r>
              <a:rPr lang="en-US" sz="3600" spc="-150" dirty="0" smtClean="0">
                <a:solidFill>
                  <a:schemeClr val="bg1">
                    <a:lumMod val="65000"/>
                  </a:schemeClr>
                </a:solidFill>
                <a:latin typeface="TradeGothic LT Bold" pitchFamily="2" charset="0"/>
              </a:rPr>
              <a:t>|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 Persona 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pic>
        <p:nvPicPr>
          <p:cNvPr id="3074" name="Picture 2" descr="I:\UX2\presentation\persona_tony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1066800"/>
            <a:ext cx="3505200" cy="35052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:\UX2\presentation\persona_Ann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1066800"/>
            <a:ext cx="3505200" cy="3505200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381000" y="533401"/>
            <a:ext cx="617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Project Overview </a:t>
            </a:r>
            <a:r>
              <a:rPr lang="en-US" sz="3600" spc="-150" dirty="0" smtClean="0">
                <a:solidFill>
                  <a:schemeClr val="bg1">
                    <a:lumMod val="65000"/>
                  </a:schemeClr>
                </a:solidFill>
                <a:latin typeface="TradeGothic LT Bold" pitchFamily="2" charset="0"/>
              </a:rPr>
              <a:t>|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 Persona 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I:\UX2\presentation\persona_Tess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52400" y="1066800"/>
            <a:ext cx="3505200" cy="3505200"/>
          </a:xfrm>
          <a:prstGeom prst="rect">
            <a:avLst/>
          </a:prstGeom>
          <a:noFill/>
        </p:spPr>
      </p:pic>
      <p:sp>
        <p:nvSpPr>
          <p:cNvPr id="6" name="TextBox 5"/>
          <p:cNvSpPr txBox="1"/>
          <p:nvPr/>
        </p:nvSpPr>
        <p:spPr>
          <a:xfrm>
            <a:off x="381000" y="533401"/>
            <a:ext cx="617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Project Overview </a:t>
            </a:r>
            <a:r>
              <a:rPr lang="en-US" sz="3600" spc="-150" dirty="0" smtClean="0">
                <a:solidFill>
                  <a:schemeClr val="bg1">
                    <a:lumMod val="65000"/>
                  </a:schemeClr>
                </a:solidFill>
                <a:latin typeface="TradeGothic LT Bold" pitchFamily="2" charset="0"/>
              </a:rPr>
              <a:t>|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 Persona 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8CC0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矩形 7"/>
          <p:cNvSpPr/>
          <p:nvPr/>
        </p:nvSpPr>
        <p:spPr>
          <a:xfrm>
            <a:off x="685800" y="3124200"/>
            <a:ext cx="3700052" cy="3488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2000"/>
              </a:lnSpc>
            </a:pPr>
            <a:r>
              <a:rPr lang="en-US" sz="4000" b="1" baseline="30000" dirty="0" smtClean="0">
                <a:solidFill>
                  <a:schemeClr val="bg1"/>
                </a:solidFill>
                <a:latin typeface="Avant Garde Gothic T." pitchFamily="2" charset="0"/>
              </a:rPr>
              <a:t>How to use </a:t>
            </a:r>
            <a:r>
              <a:rPr lang="en-US" sz="4000" b="1" baseline="30000" dirty="0" err="1" smtClean="0">
                <a:solidFill>
                  <a:schemeClr val="bg1"/>
                </a:solidFill>
                <a:latin typeface="Avant Garde Gothic T." pitchFamily="2" charset="0"/>
              </a:rPr>
              <a:t>eMission</a:t>
            </a:r>
            <a:r>
              <a:rPr lang="en-US" sz="4000" b="1" baseline="30000" dirty="0" smtClean="0">
                <a:solidFill>
                  <a:schemeClr val="bg1"/>
                </a:solidFill>
                <a:latin typeface="Avant Garde Gothic T." pitchFamily="2" charset="0"/>
              </a:rPr>
              <a:t>?</a:t>
            </a:r>
            <a:endParaRPr lang="en-US" sz="4000" baseline="30000" dirty="0" smtClean="0">
              <a:solidFill>
                <a:schemeClr val="bg1"/>
              </a:solidFill>
              <a:latin typeface="Avant Garde Gothic T.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685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Project Overview </a:t>
            </a:r>
            <a:r>
              <a:rPr lang="en-US" sz="3600" spc="-150" dirty="0" smtClean="0">
                <a:solidFill>
                  <a:schemeClr val="bg1">
                    <a:lumMod val="65000"/>
                  </a:schemeClr>
                </a:solidFill>
                <a:latin typeface="TradeGothic LT Bold" pitchFamily="2" charset="0"/>
              </a:rPr>
              <a:t>|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 Interaction Mode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图片 6" descr="infographic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04800" y="2133600"/>
            <a:ext cx="8629245" cy="356549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7162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Project Overview </a:t>
            </a:r>
            <a:r>
              <a:rPr lang="en-US" sz="3600" spc="-150" dirty="0" smtClean="0">
                <a:solidFill>
                  <a:schemeClr val="bg1">
                    <a:lumMod val="65000"/>
                  </a:schemeClr>
                </a:solidFill>
                <a:latin typeface="TradeGothic LT Bold" pitchFamily="2" charset="0"/>
              </a:rPr>
              <a:t>|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 User Journey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0"/>
            <a:ext cx="3429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PROJECT 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OUTLINE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33400" y="1447800"/>
            <a:ext cx="3886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 smtClean="0">
                <a:solidFill>
                  <a:srgbClr val="8CC0BB"/>
                </a:solidFill>
                <a:latin typeface="Avant Garde Gothic T." pitchFamily="2" charset="0"/>
              </a:rPr>
              <a:t>Why?</a:t>
            </a:r>
          </a:p>
          <a:p>
            <a:endParaRPr lang="en-US" sz="3600" b="1" dirty="0" smtClean="0">
              <a:solidFill>
                <a:srgbClr val="8CC0BB"/>
              </a:solidFill>
              <a:latin typeface="Avant Garde Gothic T." pitchFamily="2" charset="0"/>
            </a:endParaRPr>
          </a:p>
          <a:p>
            <a:r>
              <a:rPr lang="en-US" sz="3600" b="1" dirty="0" smtClean="0">
                <a:solidFill>
                  <a:srgbClr val="8CC0BB"/>
                </a:solidFill>
                <a:latin typeface="Avant Garde Gothic T." pitchFamily="2" charset="0"/>
              </a:rPr>
              <a:t>For Whom?</a:t>
            </a:r>
          </a:p>
          <a:p>
            <a:endParaRPr lang="en-US" sz="3600" b="1" dirty="0" smtClean="0">
              <a:solidFill>
                <a:srgbClr val="8CC0BB"/>
              </a:solidFill>
              <a:latin typeface="Avant Garde Gothic T." pitchFamily="2" charset="0"/>
            </a:endParaRPr>
          </a:p>
          <a:p>
            <a:r>
              <a:rPr lang="en-US" sz="3600" b="1" dirty="0" smtClean="0">
                <a:solidFill>
                  <a:srgbClr val="8CC0BB"/>
                </a:solidFill>
                <a:latin typeface="Avant Garde Gothic T." pitchFamily="2" charset="0"/>
              </a:rPr>
              <a:t>How?</a:t>
            </a:r>
          </a:p>
          <a:p>
            <a:endParaRPr lang="en-US" sz="3600" b="1" dirty="0" smtClean="0">
              <a:solidFill>
                <a:srgbClr val="8CC0BB"/>
              </a:solidFill>
              <a:latin typeface="Avant Garde Gothic T." pitchFamily="2" charset="0"/>
            </a:endParaRPr>
          </a:p>
          <a:p>
            <a:r>
              <a:rPr lang="en-US" sz="3600" b="1" dirty="0" smtClean="0">
                <a:solidFill>
                  <a:srgbClr val="8CC0BB"/>
                </a:solidFill>
                <a:latin typeface="Avant Garde Gothic T." pitchFamily="2" charset="0"/>
              </a:rPr>
              <a:t>Process</a:t>
            </a:r>
            <a:endParaRPr lang="en-US" sz="3600" b="1" dirty="0">
              <a:solidFill>
                <a:srgbClr val="8CC0BB"/>
              </a:solidFill>
              <a:latin typeface="Avant Garde Gothic T." pitchFamily="2" charset="0"/>
            </a:endParaRPr>
          </a:p>
        </p:txBody>
      </p:sp>
      <p:sp>
        <p:nvSpPr>
          <p:cNvPr id="7" name="副标题 6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A9C1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A9C14E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2000" y="3429000"/>
            <a:ext cx="647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Avant Garde Gothic T." pitchFamily="2" charset="0"/>
              </a:rPr>
              <a:t>How is </a:t>
            </a:r>
            <a:r>
              <a:rPr lang="en-US" sz="3200" dirty="0" err="1" smtClean="0">
                <a:solidFill>
                  <a:schemeClr val="bg1"/>
                </a:solidFill>
                <a:latin typeface="Avant Garde Gothic T." pitchFamily="2" charset="0"/>
              </a:rPr>
              <a:t>eMission</a:t>
            </a:r>
            <a:r>
              <a:rPr lang="en-US" sz="3200" dirty="0" smtClean="0">
                <a:solidFill>
                  <a:schemeClr val="bg1"/>
                </a:solidFill>
                <a:latin typeface="Avant Garde Gothic T." pitchFamily="2" charset="0"/>
              </a:rPr>
              <a:t> developed?</a:t>
            </a:r>
            <a:endParaRPr lang="en-US" sz="3200" dirty="0">
              <a:solidFill>
                <a:schemeClr val="bg1"/>
              </a:solidFill>
              <a:latin typeface="Avant Garde Gothic T.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617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Development Process </a:t>
            </a:r>
            <a:r>
              <a:rPr lang="en-US" sz="3600" spc="-150" dirty="0" smtClean="0">
                <a:solidFill>
                  <a:schemeClr val="bg1">
                    <a:lumMod val="65000"/>
                  </a:schemeClr>
                </a:solidFill>
                <a:latin typeface="TradeGothic LT Bold" pitchFamily="2" charset="0"/>
              </a:rPr>
              <a:t>|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 UX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sp>
        <p:nvSpPr>
          <p:cNvPr id="4" name="副标题 2"/>
          <p:cNvSpPr>
            <a:spLocks noGrp="1"/>
          </p:cNvSpPr>
          <p:nvPr>
            <p:ph type="subTitle" idx="1"/>
          </p:nvPr>
        </p:nvSpPr>
        <p:spPr>
          <a:xfrm>
            <a:off x="381000" y="1371600"/>
            <a:ext cx="7772400" cy="533400"/>
          </a:xfrm>
        </p:spPr>
        <p:txBody>
          <a:bodyPr>
            <a:noAutofit/>
          </a:bodyPr>
          <a:lstStyle/>
          <a:p>
            <a:pPr algn="l"/>
            <a:r>
              <a:rPr lang="en-US" sz="2000" b="1" dirty="0" smtClean="0">
                <a:solidFill>
                  <a:srgbClr val="8CC0BB"/>
                </a:solidFill>
                <a:latin typeface="Avant Garde Gothic T." pitchFamily="2" charset="0"/>
              </a:rPr>
              <a:t>Narrow down the topic, solve one problem at a time. </a:t>
            </a:r>
          </a:p>
          <a:p>
            <a:pPr algn="l"/>
            <a:endParaRPr lang="en-US" sz="2000" b="1" dirty="0" smtClean="0">
              <a:solidFill>
                <a:srgbClr val="8CC0BB"/>
              </a:solidFill>
              <a:latin typeface="Avant Garde Gothic T." pitchFamily="2" charset="0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914400" y="2667000"/>
            <a:ext cx="1828800" cy="1600200"/>
            <a:chOff x="533400" y="2438400"/>
            <a:chExt cx="2438400" cy="2133600"/>
          </a:xfrm>
        </p:grpSpPr>
        <p:sp>
          <p:nvSpPr>
            <p:cNvPr id="10" name="椭圆 9"/>
            <p:cNvSpPr/>
            <p:nvPr/>
          </p:nvSpPr>
          <p:spPr>
            <a:xfrm>
              <a:off x="533400" y="2438400"/>
              <a:ext cx="1524000" cy="1524000"/>
            </a:xfrm>
            <a:prstGeom prst="ellipse">
              <a:avLst/>
            </a:prstGeom>
            <a:solidFill>
              <a:srgbClr val="8CC0BB">
                <a:alpha val="65000"/>
              </a:srgbClr>
            </a:solidFill>
            <a:ln w="50800">
              <a:solidFill>
                <a:srgbClr val="8CC0BB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b="1" dirty="0">
                <a:latin typeface="Avant Garde Gothic T." pitchFamily="2" charset="0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1447800" y="2438400"/>
              <a:ext cx="1524000" cy="1524000"/>
            </a:xfrm>
            <a:prstGeom prst="ellipse">
              <a:avLst/>
            </a:prstGeom>
            <a:solidFill>
              <a:srgbClr val="8CC0BB">
                <a:alpha val="65000"/>
              </a:srgbClr>
            </a:solidFill>
            <a:ln w="50800">
              <a:solidFill>
                <a:srgbClr val="8CC0BB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b="1" dirty="0">
                <a:latin typeface="Avant Garde Gothic T." pitchFamily="2" charset="0"/>
              </a:endParaRPr>
            </a:p>
          </p:txBody>
        </p:sp>
        <p:sp>
          <p:nvSpPr>
            <p:cNvPr id="12" name="椭圆 11"/>
            <p:cNvSpPr/>
            <p:nvPr/>
          </p:nvSpPr>
          <p:spPr>
            <a:xfrm>
              <a:off x="990600" y="3048000"/>
              <a:ext cx="1524000" cy="1524000"/>
            </a:xfrm>
            <a:prstGeom prst="ellipse">
              <a:avLst/>
            </a:prstGeom>
            <a:solidFill>
              <a:srgbClr val="8CC0BB">
                <a:alpha val="65000"/>
              </a:srgbClr>
            </a:solidFill>
            <a:ln w="50800">
              <a:solidFill>
                <a:srgbClr val="8CC0BB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b="1" dirty="0">
                <a:latin typeface="Avant Garde Gothic T." pitchFamily="2" charset="0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3962400" y="2895600"/>
            <a:ext cx="1828800" cy="1143000"/>
            <a:chOff x="3352800" y="2362200"/>
            <a:chExt cx="2438400" cy="1524000"/>
          </a:xfrm>
        </p:grpSpPr>
        <p:sp>
          <p:nvSpPr>
            <p:cNvPr id="14" name="椭圆 13"/>
            <p:cNvSpPr/>
            <p:nvPr/>
          </p:nvSpPr>
          <p:spPr>
            <a:xfrm>
              <a:off x="3352800" y="2362200"/>
              <a:ext cx="1524000" cy="1524000"/>
            </a:xfrm>
            <a:prstGeom prst="ellipse">
              <a:avLst/>
            </a:prstGeom>
            <a:solidFill>
              <a:srgbClr val="8CC0BB">
                <a:alpha val="65000"/>
              </a:srgbClr>
            </a:solidFill>
            <a:ln w="50800">
              <a:solidFill>
                <a:srgbClr val="8CC0BB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b="1" dirty="0">
                <a:latin typeface="Avant Garde Gothic T." pitchFamily="2" charset="0"/>
              </a:endParaRPr>
            </a:p>
          </p:txBody>
        </p:sp>
        <p:sp>
          <p:nvSpPr>
            <p:cNvPr id="15" name="椭圆 14"/>
            <p:cNvSpPr/>
            <p:nvPr/>
          </p:nvSpPr>
          <p:spPr>
            <a:xfrm>
              <a:off x="4267200" y="2362200"/>
              <a:ext cx="1524000" cy="1524000"/>
            </a:xfrm>
            <a:prstGeom prst="ellipse">
              <a:avLst/>
            </a:prstGeom>
            <a:solidFill>
              <a:srgbClr val="8CC0BB">
                <a:alpha val="65000"/>
              </a:srgbClr>
            </a:solidFill>
            <a:ln w="50800">
              <a:solidFill>
                <a:srgbClr val="8CC0BB">
                  <a:alpha val="50000"/>
                </a:srgb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endParaRPr lang="en-US" sz="1400" b="1" dirty="0">
                <a:latin typeface="Avant Garde Gothic T." pitchFamily="2" charset="0"/>
              </a:endParaRPr>
            </a:p>
          </p:txBody>
        </p:sp>
      </p:grpSp>
      <p:sp>
        <p:nvSpPr>
          <p:cNvPr id="18" name="椭圆 17"/>
          <p:cNvSpPr/>
          <p:nvPr/>
        </p:nvSpPr>
        <p:spPr>
          <a:xfrm>
            <a:off x="7010400" y="2895600"/>
            <a:ext cx="1143000" cy="1143000"/>
          </a:xfrm>
          <a:prstGeom prst="ellipse">
            <a:avLst/>
          </a:prstGeom>
          <a:solidFill>
            <a:srgbClr val="8CC0BB">
              <a:alpha val="65000"/>
            </a:srgbClr>
          </a:solidFill>
          <a:ln w="50800">
            <a:solidFill>
              <a:srgbClr val="8CC0BB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b="1" dirty="0">
              <a:latin typeface="Avant Garde Gothic T." pitchFamily="2" charset="0"/>
            </a:endParaRPr>
          </a:p>
        </p:txBody>
      </p:sp>
      <p:cxnSp>
        <p:nvCxnSpPr>
          <p:cNvPr id="24" name="直接箭头连接符 23"/>
          <p:cNvCxnSpPr/>
          <p:nvPr/>
        </p:nvCxnSpPr>
        <p:spPr>
          <a:xfrm>
            <a:off x="3124200" y="3429000"/>
            <a:ext cx="429127" cy="0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/>
          <p:nvPr/>
        </p:nvCxnSpPr>
        <p:spPr>
          <a:xfrm>
            <a:off x="6248400" y="3429000"/>
            <a:ext cx="429127" cy="0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副标题 2"/>
          <p:cNvSpPr txBox="1">
            <a:spLocks/>
          </p:cNvSpPr>
          <p:nvPr/>
        </p:nvSpPr>
        <p:spPr>
          <a:xfrm>
            <a:off x="914400" y="1905000"/>
            <a:ext cx="1828800" cy="609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6D6E71"/>
                </a:solidFill>
                <a:effectLst/>
                <a:uLnTx/>
                <a:uFillTx/>
                <a:latin typeface="Avant Garde Gothic T." pitchFamily="2" charset="0"/>
                <a:ea typeface="+mn-ea"/>
                <a:cs typeface="+mn-cs"/>
              </a:rPr>
              <a:t>Green Actions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1" i="0" u="none" strike="noStrike" kern="1200" cap="none" spc="0" normalizeH="0" baseline="0" noProof="0" dirty="0" smtClean="0">
              <a:ln>
                <a:noFill/>
              </a:ln>
              <a:solidFill>
                <a:srgbClr val="6D6E71"/>
              </a:solidFill>
              <a:effectLst/>
              <a:uLnTx/>
              <a:uFillTx/>
              <a:latin typeface="Avant Garde Gothic T." pitchFamily="2" charset="0"/>
              <a:ea typeface="+mn-ea"/>
              <a:cs typeface="+mn-cs"/>
            </a:endParaRPr>
          </a:p>
        </p:txBody>
      </p:sp>
      <p:sp>
        <p:nvSpPr>
          <p:cNvPr id="28" name="副标题 2"/>
          <p:cNvSpPr txBox="1">
            <a:spLocks/>
          </p:cNvSpPr>
          <p:nvPr/>
        </p:nvSpPr>
        <p:spPr>
          <a:xfrm>
            <a:off x="3962400" y="2057400"/>
            <a:ext cx="1828800" cy="609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6D6E71"/>
                </a:solidFill>
                <a:effectLst/>
                <a:uLnTx/>
                <a:uFillTx/>
                <a:latin typeface="Avant Garde Gothic T." pitchFamily="2" charset="0"/>
                <a:ea typeface="+mn-ea"/>
                <a:cs typeface="+mn-cs"/>
              </a:rPr>
              <a:t>Energy and Water Saving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1" i="0" u="none" strike="noStrike" kern="1200" cap="none" spc="0" normalizeH="0" baseline="0" noProof="0" dirty="0" smtClean="0">
              <a:ln>
                <a:noFill/>
              </a:ln>
              <a:solidFill>
                <a:srgbClr val="6D6E71"/>
              </a:solidFill>
              <a:effectLst/>
              <a:uLnTx/>
              <a:uFillTx/>
              <a:latin typeface="Avant Garde Gothic T." pitchFamily="2" charset="0"/>
              <a:ea typeface="+mn-ea"/>
              <a:cs typeface="+mn-cs"/>
            </a:endParaRPr>
          </a:p>
        </p:txBody>
      </p:sp>
      <p:sp>
        <p:nvSpPr>
          <p:cNvPr id="29" name="副标题 2"/>
          <p:cNvSpPr txBox="1">
            <a:spLocks/>
          </p:cNvSpPr>
          <p:nvPr/>
        </p:nvSpPr>
        <p:spPr>
          <a:xfrm>
            <a:off x="6629400" y="2057400"/>
            <a:ext cx="1828800" cy="609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b="1" noProof="0" dirty="0" smtClean="0">
                <a:solidFill>
                  <a:srgbClr val="6D6E71"/>
                </a:solidFill>
                <a:latin typeface="Avant Garde Gothic T." pitchFamily="2" charset="0"/>
              </a:rPr>
              <a:t>Power 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b="1" noProof="0" dirty="0" smtClean="0">
                <a:solidFill>
                  <a:srgbClr val="6D6E71"/>
                </a:solidFill>
                <a:latin typeface="Avant Garde Gothic T." pitchFamily="2" charset="0"/>
              </a:rPr>
              <a:t>Saving</a:t>
            </a:r>
            <a:endParaRPr kumimoji="0" lang="en-US" sz="2000" b="1" i="0" u="none" strike="noStrike" kern="1200" cap="none" spc="0" normalizeH="0" baseline="0" noProof="0" dirty="0" smtClean="0">
              <a:ln>
                <a:noFill/>
              </a:ln>
              <a:solidFill>
                <a:srgbClr val="6D6E71"/>
              </a:solidFill>
              <a:effectLst/>
              <a:uLnTx/>
              <a:uFillTx/>
              <a:latin typeface="Avant Garde Gothic T." pitchFamily="2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1" i="0" u="none" strike="noStrike" kern="1200" cap="none" spc="0" normalizeH="0" baseline="0" noProof="0" dirty="0" smtClean="0">
              <a:ln>
                <a:noFill/>
              </a:ln>
              <a:solidFill>
                <a:srgbClr val="6D6E71"/>
              </a:solidFill>
              <a:effectLst/>
              <a:uLnTx/>
              <a:uFillTx/>
              <a:latin typeface="Avant Garde Gothic T." pitchFamily="2" charset="0"/>
              <a:ea typeface="+mn-ea"/>
              <a:cs typeface="+mn-cs"/>
            </a:endParaRPr>
          </a:p>
        </p:txBody>
      </p:sp>
      <p:pic>
        <p:nvPicPr>
          <p:cNvPr id="20" name="图片 19" descr="storyboard_ux1.jpg"/>
          <p:cNvPicPr>
            <a:picLocks noChangeAspect="1"/>
          </p:cNvPicPr>
          <p:nvPr/>
        </p:nvPicPr>
        <p:blipFill>
          <a:blip r:embed="rId3" cstate="print"/>
          <a:srcRect r="57500" b="55000"/>
          <a:stretch>
            <a:fillRect/>
          </a:stretch>
        </p:blipFill>
        <p:spPr>
          <a:xfrm>
            <a:off x="685800" y="4419600"/>
            <a:ext cx="2514600" cy="2057400"/>
          </a:xfrm>
          <a:prstGeom prst="rect">
            <a:avLst/>
          </a:prstGeom>
        </p:spPr>
      </p:pic>
      <p:pic>
        <p:nvPicPr>
          <p:cNvPr id="21" name="图片 20" descr="wireframe_ux1.jpg"/>
          <p:cNvPicPr>
            <a:picLocks noChangeAspect="1"/>
          </p:cNvPicPr>
          <p:nvPr/>
        </p:nvPicPr>
        <p:blipFill>
          <a:blip r:embed="rId4" cstate="print"/>
          <a:srcRect r="23925"/>
          <a:stretch>
            <a:fillRect/>
          </a:stretch>
        </p:blipFill>
        <p:spPr>
          <a:xfrm>
            <a:off x="3505200" y="4267200"/>
            <a:ext cx="2450418" cy="2286000"/>
          </a:xfrm>
          <a:prstGeom prst="rect">
            <a:avLst/>
          </a:prstGeom>
        </p:spPr>
      </p:pic>
      <p:graphicFrame>
        <p:nvGraphicFramePr>
          <p:cNvPr id="1026" name="Object 2"/>
          <p:cNvGraphicFramePr>
            <a:graphicFrameLocks noChangeAspect="1"/>
          </p:cNvGraphicFramePr>
          <p:nvPr/>
        </p:nvGraphicFramePr>
        <p:xfrm>
          <a:off x="6172200" y="4343400"/>
          <a:ext cx="2761130" cy="2133600"/>
        </p:xfrm>
        <a:graphic>
          <a:graphicData uri="http://schemas.openxmlformats.org/presentationml/2006/ole">
            <p:oleObj spid="_x0000_s1026" name="Acrobat Document" r:id="rId5" imgW="7543800" imgH="5829300" progId="AcroExch.Document.7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Development Process </a:t>
            </a:r>
            <a:r>
              <a:rPr lang="en-US" sz="3600" spc="-150" dirty="0" smtClean="0">
                <a:solidFill>
                  <a:schemeClr val="bg1">
                    <a:lumMod val="65000"/>
                  </a:schemeClr>
                </a:solidFill>
                <a:latin typeface="TradeGothic LT Bold" pitchFamily="2" charset="0"/>
              </a:rPr>
              <a:t>|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 UX Research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sp>
        <p:nvSpPr>
          <p:cNvPr id="8" name="副标题 2"/>
          <p:cNvSpPr txBox="1">
            <a:spLocks/>
          </p:cNvSpPr>
          <p:nvPr/>
        </p:nvSpPr>
        <p:spPr>
          <a:xfrm>
            <a:off x="914400" y="1828800"/>
            <a:ext cx="1828800" cy="609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6D6E71"/>
                </a:solidFill>
                <a:effectLst/>
                <a:uLnTx/>
                <a:uFillTx/>
                <a:latin typeface="Avant Garde Gothic T." pitchFamily="2" charset="0"/>
                <a:ea typeface="+mn-ea"/>
                <a:cs typeface="+mn-cs"/>
              </a:rPr>
              <a:t>Interview</a:t>
            </a:r>
            <a:r>
              <a:rPr kumimoji="0" lang="en-US" sz="2000" b="1" i="0" u="none" strike="noStrike" kern="1200" cap="none" spc="0" normalizeH="0" noProof="0" dirty="0" smtClean="0">
                <a:ln>
                  <a:noFill/>
                </a:ln>
                <a:solidFill>
                  <a:srgbClr val="6D6E71"/>
                </a:solidFill>
                <a:effectLst/>
                <a:uLnTx/>
                <a:uFillTx/>
                <a:latin typeface="Avant Garde Gothic T." pitchFamily="2" charset="0"/>
                <a:ea typeface="+mn-ea"/>
                <a:cs typeface="+mn-cs"/>
              </a:rPr>
              <a:t> and Surveys</a:t>
            </a:r>
            <a:endParaRPr kumimoji="0" lang="en-US" sz="2000" b="1" i="0" u="none" strike="noStrike" kern="1200" cap="none" spc="0" normalizeH="0" baseline="0" noProof="0" dirty="0" smtClean="0">
              <a:ln>
                <a:noFill/>
              </a:ln>
              <a:solidFill>
                <a:srgbClr val="6D6E71"/>
              </a:solidFill>
              <a:effectLst/>
              <a:uLnTx/>
              <a:uFillTx/>
              <a:latin typeface="Avant Garde Gothic T." pitchFamily="2" charset="0"/>
              <a:ea typeface="+mn-ea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1" i="0" u="none" strike="noStrike" kern="1200" cap="none" spc="0" normalizeH="0" baseline="0" noProof="0" dirty="0" smtClean="0">
              <a:ln>
                <a:noFill/>
              </a:ln>
              <a:solidFill>
                <a:srgbClr val="6D6E71"/>
              </a:solidFill>
              <a:effectLst/>
              <a:uLnTx/>
              <a:uFillTx/>
              <a:latin typeface="Avant Garde Gothic T." pitchFamily="2" charset="0"/>
              <a:ea typeface="+mn-ea"/>
              <a:cs typeface="+mn-cs"/>
            </a:endParaRPr>
          </a:p>
        </p:txBody>
      </p:sp>
      <p:sp>
        <p:nvSpPr>
          <p:cNvPr id="9" name="副标题 2"/>
          <p:cNvSpPr txBox="1">
            <a:spLocks/>
          </p:cNvSpPr>
          <p:nvPr/>
        </p:nvSpPr>
        <p:spPr>
          <a:xfrm>
            <a:off x="3581400" y="1828800"/>
            <a:ext cx="1828800" cy="609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6D6E71"/>
                </a:solidFill>
                <a:effectLst/>
                <a:uLnTx/>
                <a:uFillTx/>
                <a:latin typeface="Avant Garde Gothic T." pitchFamily="2" charset="0"/>
                <a:ea typeface="+mn-ea"/>
                <a:cs typeface="+mn-cs"/>
              </a:rPr>
              <a:t>Paper</a:t>
            </a:r>
            <a:r>
              <a:rPr kumimoji="0" lang="en-US" sz="2000" b="1" i="0" u="none" strike="noStrike" kern="1200" cap="none" spc="0" normalizeH="0" noProof="0" dirty="0" smtClean="0">
                <a:ln>
                  <a:noFill/>
                </a:ln>
                <a:solidFill>
                  <a:srgbClr val="6D6E71"/>
                </a:solidFill>
                <a:effectLst/>
                <a:uLnTx/>
                <a:uFillTx/>
                <a:latin typeface="Avant Garde Gothic T." pitchFamily="2" charset="0"/>
                <a:ea typeface="+mn-ea"/>
                <a:cs typeface="+mn-cs"/>
              </a:rPr>
              <a:t> Prototype</a:t>
            </a:r>
            <a:endParaRPr kumimoji="0" lang="en-US" sz="2000" b="1" i="0" u="none" strike="noStrike" kern="1200" cap="none" spc="0" normalizeH="0" baseline="0" noProof="0" dirty="0" smtClean="0">
              <a:ln>
                <a:noFill/>
              </a:ln>
              <a:solidFill>
                <a:srgbClr val="6D6E71"/>
              </a:solidFill>
              <a:effectLst/>
              <a:uLnTx/>
              <a:uFillTx/>
              <a:latin typeface="Avant Garde Gothic T." pitchFamily="2" charset="0"/>
              <a:ea typeface="+mn-ea"/>
              <a:cs typeface="+mn-cs"/>
            </a:endParaRPr>
          </a:p>
        </p:txBody>
      </p:sp>
      <p:sp>
        <p:nvSpPr>
          <p:cNvPr id="10" name="副标题 2"/>
          <p:cNvSpPr txBox="1">
            <a:spLocks/>
          </p:cNvSpPr>
          <p:nvPr/>
        </p:nvSpPr>
        <p:spPr>
          <a:xfrm>
            <a:off x="6248400" y="1828800"/>
            <a:ext cx="1828800" cy="609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6D6E71"/>
                </a:solidFill>
                <a:effectLst/>
                <a:uLnTx/>
                <a:uFillTx/>
                <a:latin typeface="Avant Garde Gothic T." pitchFamily="2" charset="0"/>
                <a:ea typeface="+mn-ea"/>
                <a:cs typeface="+mn-cs"/>
              </a:rPr>
              <a:t>Card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b="1" dirty="0" smtClean="0">
                <a:solidFill>
                  <a:srgbClr val="6D6E71"/>
                </a:solidFill>
                <a:latin typeface="Avant Garde Gothic T." pitchFamily="2" charset="0"/>
              </a:rPr>
              <a:t>Sorting</a:t>
            </a:r>
            <a:endParaRPr kumimoji="0" lang="en-US" sz="2000" b="1" i="0" u="none" strike="noStrike" kern="1200" cap="none" spc="0" normalizeH="0" baseline="0" noProof="0" dirty="0" smtClean="0">
              <a:ln>
                <a:noFill/>
              </a:ln>
              <a:solidFill>
                <a:srgbClr val="6D6E71"/>
              </a:solidFill>
              <a:effectLst/>
              <a:uLnTx/>
              <a:uFillTx/>
              <a:latin typeface="Avant Garde Gothic T." pitchFamily="2" charset="0"/>
              <a:ea typeface="+mn-ea"/>
              <a:cs typeface="+mn-cs"/>
            </a:endParaRPr>
          </a:p>
        </p:txBody>
      </p:sp>
      <p:pic>
        <p:nvPicPr>
          <p:cNvPr id="11" name="图片 10" descr="ux_cardsorting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019800" y="2743201"/>
            <a:ext cx="3352800" cy="4114799"/>
          </a:xfrm>
          <a:prstGeom prst="rect">
            <a:avLst/>
          </a:prstGeom>
        </p:spPr>
      </p:pic>
      <p:pic>
        <p:nvPicPr>
          <p:cNvPr id="13" name="图片 12" descr="ux_paper.jpg"/>
          <p:cNvPicPr>
            <a:picLocks noChangeAspect="1"/>
          </p:cNvPicPr>
          <p:nvPr/>
        </p:nvPicPr>
        <p:blipFill>
          <a:blip r:embed="rId4" cstate="print"/>
          <a:srcRect l="10227" r="5911"/>
          <a:stretch>
            <a:fillRect/>
          </a:stretch>
        </p:blipFill>
        <p:spPr>
          <a:xfrm>
            <a:off x="2895600" y="2743200"/>
            <a:ext cx="3124200" cy="4114800"/>
          </a:xfrm>
          <a:prstGeom prst="rect">
            <a:avLst/>
          </a:prstGeom>
        </p:spPr>
      </p:pic>
      <p:graphicFrame>
        <p:nvGraphicFramePr>
          <p:cNvPr id="2051" name="Object 3"/>
          <p:cNvGraphicFramePr>
            <a:graphicFrameLocks noChangeAspect="1"/>
          </p:cNvGraphicFramePr>
          <p:nvPr/>
        </p:nvGraphicFramePr>
        <p:xfrm>
          <a:off x="0" y="2794000"/>
          <a:ext cx="3140075" cy="4064000"/>
        </p:xfrm>
        <a:graphic>
          <a:graphicData uri="http://schemas.openxmlformats.org/presentationml/2006/ole">
            <p:oleObj spid="_x0000_s2051" name="Acrobat Document" r:id="rId5" imgW="5829300" imgH="7543800" progId="AcroExch.Document.7">
              <p:embed/>
            </p:oleObj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563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Project </a:t>
            </a:r>
            <a:r>
              <a:rPr lang="en-US" sz="3600" spc="-150" dirty="0" smtClean="0">
                <a:solidFill>
                  <a:schemeClr val="bg1">
                    <a:lumMod val="65000"/>
                  </a:schemeClr>
                </a:solidFill>
                <a:latin typeface="TradeGothic LT Bold" pitchFamily="2" charset="0"/>
              </a:rPr>
              <a:t>|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 User Testing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sp>
        <p:nvSpPr>
          <p:cNvPr id="8" name="副标题 2"/>
          <p:cNvSpPr txBox="1">
            <a:spLocks/>
          </p:cNvSpPr>
          <p:nvPr/>
        </p:nvSpPr>
        <p:spPr>
          <a:xfrm>
            <a:off x="1219200" y="1752600"/>
            <a:ext cx="2514600" cy="609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6D6E71"/>
                </a:solidFill>
                <a:effectLst/>
                <a:uLnTx/>
                <a:uFillTx/>
                <a:latin typeface="Avant Garde Gothic T." pitchFamily="2" charset="0"/>
                <a:ea typeface="+mn-ea"/>
                <a:cs typeface="+mn-cs"/>
              </a:rPr>
              <a:t>Gorilla Testing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en-US" sz="2000" b="1" i="0" u="none" strike="noStrike" kern="1200" cap="none" spc="0" normalizeH="0" baseline="0" noProof="0" dirty="0" smtClean="0">
              <a:ln>
                <a:noFill/>
              </a:ln>
              <a:solidFill>
                <a:srgbClr val="6D6E71"/>
              </a:solidFill>
              <a:effectLst/>
              <a:uLnTx/>
              <a:uFillTx/>
              <a:latin typeface="Avant Garde Gothic T." pitchFamily="2" charset="0"/>
              <a:ea typeface="+mn-ea"/>
              <a:cs typeface="+mn-cs"/>
            </a:endParaRPr>
          </a:p>
        </p:txBody>
      </p:sp>
      <p:sp>
        <p:nvSpPr>
          <p:cNvPr id="9" name="副标题 2"/>
          <p:cNvSpPr txBox="1">
            <a:spLocks/>
          </p:cNvSpPr>
          <p:nvPr/>
        </p:nvSpPr>
        <p:spPr>
          <a:xfrm>
            <a:off x="5029200" y="1752600"/>
            <a:ext cx="2590800" cy="609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 smtClean="0">
                <a:ln>
                  <a:noFill/>
                </a:ln>
                <a:solidFill>
                  <a:srgbClr val="6D6E71"/>
                </a:solidFill>
                <a:effectLst/>
                <a:uLnTx/>
                <a:uFillTx/>
                <a:latin typeface="Avant Garde Gothic T." pitchFamily="2" charset="0"/>
                <a:ea typeface="+mn-ea"/>
                <a:cs typeface="+mn-cs"/>
              </a:rPr>
              <a:t>Formal Testing</a:t>
            </a:r>
          </a:p>
        </p:txBody>
      </p:sp>
      <p:pic>
        <p:nvPicPr>
          <p:cNvPr id="5" name="图片 4" descr="ux_test.jpg"/>
          <p:cNvPicPr>
            <a:picLocks noChangeAspect="1"/>
          </p:cNvPicPr>
          <p:nvPr/>
        </p:nvPicPr>
        <p:blipFill>
          <a:blip r:embed="rId2" cstate="print"/>
          <a:srcRect l="33729" t="33333"/>
          <a:stretch>
            <a:fillRect/>
          </a:stretch>
        </p:blipFill>
        <p:spPr>
          <a:xfrm>
            <a:off x="5029200" y="2286000"/>
            <a:ext cx="4114800" cy="4572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617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Development Process </a:t>
            </a:r>
            <a:r>
              <a:rPr lang="en-US" sz="3600" spc="-150" dirty="0" smtClean="0">
                <a:solidFill>
                  <a:schemeClr val="bg1">
                    <a:lumMod val="65000"/>
                  </a:schemeClr>
                </a:solidFill>
                <a:latin typeface="TradeGothic LT Bold" pitchFamily="2" charset="0"/>
              </a:rPr>
              <a:t>|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 Visual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617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Development Process </a:t>
            </a:r>
            <a:r>
              <a:rPr lang="en-US" sz="3600" spc="-150" dirty="0" smtClean="0">
                <a:solidFill>
                  <a:schemeClr val="bg1">
                    <a:lumMod val="65000"/>
                  </a:schemeClr>
                </a:solidFill>
                <a:latin typeface="TradeGothic LT Bold" pitchFamily="2" charset="0"/>
              </a:rPr>
              <a:t>|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 Coding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pic>
        <p:nvPicPr>
          <p:cNvPr id="7" name="图片 6" descr="TechnicalProjectDes_YunLiu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52400" y="1496896"/>
            <a:ext cx="8763000" cy="403985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6172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Development Process </a:t>
            </a:r>
            <a:r>
              <a:rPr lang="en-US" sz="3600" spc="-150" dirty="0" smtClean="0">
                <a:solidFill>
                  <a:schemeClr val="bg1">
                    <a:lumMod val="65000"/>
                  </a:schemeClr>
                </a:solidFill>
                <a:latin typeface="TradeGothic LT Bold" pitchFamily="2" charset="0"/>
              </a:rPr>
              <a:t>|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 Coding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pic>
        <p:nvPicPr>
          <p:cNvPr id="7" name="图片 6" descr="TechnicalProjectDes_YunLiu.png"/>
          <p:cNvPicPr>
            <a:picLocks noChangeAspect="1"/>
          </p:cNvPicPr>
          <p:nvPr/>
        </p:nvPicPr>
        <p:blipFill>
          <a:blip r:embed="rId2" cstate="print"/>
          <a:srcRect r="57416"/>
          <a:stretch>
            <a:fillRect/>
          </a:stretch>
        </p:blipFill>
        <p:spPr>
          <a:xfrm>
            <a:off x="1447800" y="1371600"/>
            <a:ext cx="4648200" cy="503209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563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Next Steps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7200" y="1676400"/>
            <a:ext cx="50292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r>
              <a:rPr lang="en-US" sz="2400" dirty="0" smtClean="0">
                <a:solidFill>
                  <a:srgbClr val="6D6E71"/>
                </a:solidFill>
                <a:latin typeface="Avant Garde Gothic T." pitchFamily="2" charset="0"/>
              </a:rPr>
              <a:t>Make the site responsive for tablets and smart phones.</a:t>
            </a:r>
          </a:p>
          <a:p>
            <a:pPr marL="457200" indent="-457200">
              <a:buAutoNum type="arabicPeriod"/>
            </a:pPr>
            <a:endParaRPr lang="en-US" sz="2400" dirty="0" smtClean="0">
              <a:solidFill>
                <a:srgbClr val="6D6E71"/>
              </a:solidFill>
              <a:latin typeface="Avant Garde Gothic T." pitchFamily="2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solidFill>
                  <a:srgbClr val="6D6E71"/>
                </a:solidFill>
                <a:latin typeface="Avant Garde Gothic T." pitchFamily="2" charset="0"/>
              </a:rPr>
              <a:t>Continue building the backend of the site.  </a:t>
            </a:r>
            <a:endParaRPr lang="en-US" sz="2400" dirty="0">
              <a:solidFill>
                <a:srgbClr val="6D6E71"/>
              </a:solidFill>
              <a:latin typeface="Avant Garde Gothic T.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563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Challenges and Achievements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7200" y="1676400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AutoNum type="arabicPeriod"/>
            </a:pPr>
            <a:endParaRPr lang="en-US" sz="2400" dirty="0" smtClean="0">
              <a:solidFill>
                <a:srgbClr val="6D6E71"/>
              </a:solidFill>
              <a:latin typeface="Avant Garde Gothic T." pitchFamily="2" charset="0"/>
            </a:endParaRPr>
          </a:p>
          <a:p>
            <a:pPr marL="457200" indent="-457200">
              <a:buAutoNum type="arabicPeriod"/>
            </a:pPr>
            <a:r>
              <a:rPr lang="en-US" sz="2400" dirty="0" smtClean="0">
                <a:solidFill>
                  <a:srgbClr val="6D6E71"/>
                </a:solidFill>
                <a:latin typeface="Avant Garde Gothic T." pitchFamily="2" charset="0"/>
              </a:rPr>
              <a:t>C</a:t>
            </a:r>
            <a:endParaRPr lang="en-US" sz="2400" dirty="0">
              <a:solidFill>
                <a:srgbClr val="6D6E71"/>
              </a:solidFill>
              <a:latin typeface="Avant Garde Gothic T.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8CC0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8CC0BB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762000" y="3429000"/>
            <a:ext cx="6477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>
                <a:solidFill>
                  <a:schemeClr val="bg1"/>
                </a:solidFill>
                <a:latin typeface="Avant Garde Gothic T." pitchFamily="2" charset="0"/>
              </a:rPr>
              <a:t>Thank you. </a:t>
            </a:r>
            <a:endParaRPr lang="en-US" sz="3200" dirty="0">
              <a:solidFill>
                <a:schemeClr val="bg1"/>
              </a:solidFill>
              <a:latin typeface="Avant Garde Gothic T.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4876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About Me </a:t>
            </a:r>
            <a:r>
              <a:rPr lang="en-US" sz="3600" b="1" spc="-150" dirty="0" smtClean="0">
                <a:solidFill>
                  <a:schemeClr val="bg1">
                    <a:lumMod val="65000"/>
                  </a:schemeClr>
                </a:solidFill>
                <a:latin typeface="TradeGothic LT Bold" pitchFamily="2" charset="0"/>
              </a:rPr>
              <a:t>|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 Yun Liu (Echo) 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09800" y="4191000"/>
            <a:ext cx="251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6D6E71"/>
                </a:solidFill>
                <a:latin typeface="Avant Garde Gothic T." pitchFamily="2" charset="0"/>
              </a:rPr>
              <a:t>M.A.</a:t>
            </a:r>
          </a:p>
          <a:p>
            <a:pPr algn="ctr"/>
            <a:r>
              <a:rPr lang="en-US" dirty="0" smtClean="0">
                <a:solidFill>
                  <a:srgbClr val="6D6E71"/>
                </a:solidFill>
                <a:latin typeface="Avant Garde Gothic T." pitchFamily="2" charset="0"/>
              </a:rPr>
              <a:t>Telecommunication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81000" y="2438400"/>
            <a:ext cx="190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6D6E71"/>
                </a:solidFill>
                <a:latin typeface="Avant Garde Gothic T." pitchFamily="2" charset="0"/>
              </a:rPr>
              <a:t>B.S.</a:t>
            </a:r>
          </a:p>
          <a:p>
            <a:pPr algn="ctr"/>
            <a:r>
              <a:rPr lang="en-US" dirty="0" smtClean="0">
                <a:solidFill>
                  <a:srgbClr val="6D6E71"/>
                </a:solidFill>
                <a:latin typeface="Avant Garde Gothic T." pitchFamily="2" charset="0"/>
              </a:rPr>
              <a:t>Electrical Engineering</a:t>
            </a:r>
            <a:r>
              <a:rPr lang="en-US" b="1" dirty="0" smtClean="0"/>
              <a:t> 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294094" y="2743200"/>
            <a:ext cx="26401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6D6E71"/>
                </a:solidFill>
                <a:latin typeface="Avant Garde Gothic T." pitchFamily="2" charset="0"/>
              </a:rPr>
              <a:t>Multi-media </a:t>
            </a:r>
          </a:p>
          <a:p>
            <a:pPr algn="ctr"/>
            <a:r>
              <a:rPr lang="en-US" dirty="0" smtClean="0">
                <a:solidFill>
                  <a:srgbClr val="6D6E71"/>
                </a:solidFill>
                <a:latin typeface="Avant Garde Gothic T." pitchFamily="2" charset="0"/>
              </a:rPr>
              <a:t>Designer/ Developer</a:t>
            </a:r>
            <a:endParaRPr lang="en-US" dirty="0">
              <a:solidFill>
                <a:srgbClr val="6D6E71"/>
              </a:solidFill>
              <a:latin typeface="Avant Garde Gothic T." pitchFamily="2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086600" y="2743200"/>
            <a:ext cx="14971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6D6E71"/>
                </a:solidFill>
                <a:latin typeface="Avant Garde Gothic T." pitchFamily="2" charset="0"/>
              </a:rPr>
              <a:t>Visual</a:t>
            </a:r>
          </a:p>
          <a:p>
            <a:pPr algn="ctr"/>
            <a:r>
              <a:rPr lang="en-US" dirty="0" smtClean="0">
                <a:solidFill>
                  <a:srgbClr val="6D6E71"/>
                </a:solidFill>
                <a:latin typeface="Avant Garde Gothic T." pitchFamily="2" charset="0"/>
              </a:rPr>
              <a:t>Designer</a:t>
            </a:r>
            <a:endParaRPr lang="en-US" dirty="0">
              <a:solidFill>
                <a:srgbClr val="6D6E71"/>
              </a:solidFill>
              <a:latin typeface="Avant Garde Gothic T." pitchFamily="2" charset="0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3302000" y="3505200"/>
            <a:ext cx="381000" cy="381000"/>
          </a:xfrm>
          <a:prstGeom prst="ellipse">
            <a:avLst/>
          </a:prstGeom>
          <a:solidFill>
            <a:srgbClr val="8CC0BB">
              <a:alpha val="65000"/>
            </a:srgbClr>
          </a:solidFill>
          <a:ln w="50800">
            <a:solidFill>
              <a:srgbClr val="8CC0BB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b="1" dirty="0">
              <a:latin typeface="Avant Garde Gothic T." pitchFamily="2" charset="0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1143000" y="3505200"/>
            <a:ext cx="381000" cy="381000"/>
          </a:xfrm>
          <a:prstGeom prst="ellipse">
            <a:avLst/>
          </a:prstGeom>
          <a:solidFill>
            <a:srgbClr val="8CC0BB">
              <a:alpha val="65000"/>
            </a:srgbClr>
          </a:solidFill>
          <a:ln w="50800">
            <a:solidFill>
              <a:srgbClr val="8CC0BB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b="1" dirty="0">
              <a:latin typeface="Avant Garde Gothic T." pitchFamily="2" charset="0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5461000" y="3505200"/>
            <a:ext cx="381000" cy="381000"/>
          </a:xfrm>
          <a:prstGeom prst="ellipse">
            <a:avLst/>
          </a:prstGeom>
          <a:solidFill>
            <a:srgbClr val="8CC0BB">
              <a:alpha val="65000"/>
            </a:srgbClr>
          </a:solidFill>
          <a:ln w="50800">
            <a:solidFill>
              <a:srgbClr val="8CC0BB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b="1" dirty="0">
              <a:latin typeface="Avant Garde Gothic T." pitchFamily="2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7620000" y="3505200"/>
            <a:ext cx="381000" cy="381000"/>
          </a:xfrm>
          <a:prstGeom prst="ellipse">
            <a:avLst/>
          </a:prstGeom>
          <a:solidFill>
            <a:srgbClr val="8CC0BB">
              <a:alpha val="65000"/>
            </a:srgbClr>
          </a:solidFill>
          <a:ln w="50800">
            <a:solidFill>
              <a:srgbClr val="8CC0BB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 sz="1400" b="1" dirty="0">
              <a:latin typeface="Avant Garde Gothic T." pitchFamily="2" charset="0"/>
            </a:endParaRPr>
          </a:p>
        </p:txBody>
      </p:sp>
      <p:cxnSp>
        <p:nvCxnSpPr>
          <p:cNvPr id="15" name="直接连接符 14"/>
          <p:cNvCxnSpPr>
            <a:stCxn id="10" idx="6"/>
            <a:endCxn id="8" idx="2"/>
          </p:cNvCxnSpPr>
          <p:nvPr/>
        </p:nvCxnSpPr>
        <p:spPr>
          <a:xfrm>
            <a:off x="1524000" y="3695700"/>
            <a:ext cx="1778000" cy="0"/>
          </a:xfrm>
          <a:prstGeom prst="line">
            <a:avLst/>
          </a:prstGeom>
          <a:ln w="38100">
            <a:solidFill>
              <a:srgbClr val="6D6E71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连接符 16"/>
          <p:cNvCxnSpPr>
            <a:stCxn id="8" idx="6"/>
            <a:endCxn id="11" idx="2"/>
          </p:cNvCxnSpPr>
          <p:nvPr/>
        </p:nvCxnSpPr>
        <p:spPr>
          <a:xfrm>
            <a:off x="3683000" y="3695700"/>
            <a:ext cx="1778000" cy="0"/>
          </a:xfrm>
          <a:prstGeom prst="line">
            <a:avLst/>
          </a:prstGeom>
          <a:ln w="38100">
            <a:solidFill>
              <a:srgbClr val="6D6E71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>
            <a:stCxn id="11" idx="6"/>
            <a:endCxn id="12" idx="2"/>
          </p:cNvCxnSpPr>
          <p:nvPr/>
        </p:nvCxnSpPr>
        <p:spPr>
          <a:xfrm>
            <a:off x="5842000" y="3695700"/>
            <a:ext cx="1778000" cy="0"/>
          </a:xfrm>
          <a:prstGeom prst="line">
            <a:avLst/>
          </a:prstGeom>
          <a:ln w="38100">
            <a:solidFill>
              <a:srgbClr val="6D6E71">
                <a:alpha val="5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934200" y="4191000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6D6E71"/>
                </a:solidFill>
                <a:latin typeface="Avant Garde Gothic T." pitchFamily="2" charset="0"/>
              </a:rPr>
              <a:t>M.F.A.</a:t>
            </a:r>
          </a:p>
          <a:p>
            <a:pPr algn="ctr"/>
            <a:r>
              <a:rPr lang="en-US" dirty="0" smtClean="0">
                <a:solidFill>
                  <a:srgbClr val="6D6E71"/>
                </a:solidFill>
                <a:latin typeface="Avant Garde Gothic T." pitchFamily="2" charset="0"/>
              </a:rPr>
              <a:t>WNM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396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INTERACTION 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MODEL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2362200" y="2819401"/>
            <a:ext cx="1323474" cy="1323474"/>
          </a:xfrm>
          <a:prstGeom prst="ellipse">
            <a:avLst/>
          </a:prstGeom>
          <a:solidFill>
            <a:srgbClr val="8CC0BB"/>
          </a:solidFill>
          <a:ln w="50800">
            <a:solidFill>
              <a:srgbClr val="8CC0BB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b="1" dirty="0" smtClean="0">
                <a:latin typeface="Avant Garde Gothic T." pitchFamily="2" charset="0"/>
              </a:rPr>
              <a:t>Power  Usage Analysis and Estimation</a:t>
            </a:r>
            <a:endParaRPr lang="en-US" sz="1400" b="1" dirty="0">
              <a:latin typeface="Avant Garde Gothic T." pitchFamily="2" charset="0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5486401" y="2819401"/>
            <a:ext cx="1323474" cy="1323474"/>
          </a:xfrm>
          <a:prstGeom prst="ellipse">
            <a:avLst/>
          </a:prstGeom>
          <a:solidFill>
            <a:srgbClr val="8CC0BB"/>
          </a:solidFill>
          <a:ln w="50800">
            <a:solidFill>
              <a:srgbClr val="8CC0BB">
                <a:alpha val="5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400" b="1" dirty="0" smtClean="0">
                <a:latin typeface="Avant Garde Gothic T." pitchFamily="2" charset="0"/>
              </a:rPr>
              <a:t>Personal Account and Social Media</a:t>
            </a:r>
            <a:endParaRPr lang="en-US" sz="1400" b="1" dirty="0">
              <a:latin typeface="Avant Garde Gothic T." pitchFamily="2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1066800" y="1447800"/>
            <a:ext cx="1143000" cy="1143000"/>
          </a:xfrm>
          <a:prstGeom prst="ellipse">
            <a:avLst/>
          </a:prstGeom>
          <a:noFill/>
          <a:ln w="50800">
            <a:solidFill>
              <a:srgbClr val="A9C14E">
                <a:alpha val="9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smtClean="0">
                <a:solidFill>
                  <a:srgbClr val="6D6E71"/>
                </a:solidFill>
                <a:latin typeface="Avant Garde Gothic T." pitchFamily="2" charset="0"/>
              </a:rPr>
              <a:t>1.</a:t>
            </a:r>
          </a:p>
          <a:p>
            <a:pPr algn="ctr"/>
            <a:r>
              <a:rPr lang="en-US" sz="1200" dirty="0" smtClean="0">
                <a:solidFill>
                  <a:srgbClr val="6D6E71"/>
                </a:solidFill>
                <a:latin typeface="Avant Garde Gothic T." pitchFamily="2" charset="0"/>
              </a:rPr>
              <a:t>Answer Short Usage Questions</a:t>
            </a:r>
            <a:endParaRPr lang="en-US" sz="1200" dirty="0">
              <a:solidFill>
                <a:srgbClr val="6D6E71"/>
              </a:solidFill>
              <a:latin typeface="Avant Garde Gothic T." pitchFamily="2" charset="0"/>
            </a:endParaRPr>
          </a:p>
        </p:txBody>
      </p:sp>
      <p:sp>
        <p:nvSpPr>
          <p:cNvPr id="10" name="椭圆 9"/>
          <p:cNvSpPr/>
          <p:nvPr/>
        </p:nvSpPr>
        <p:spPr>
          <a:xfrm>
            <a:off x="76200" y="2933700"/>
            <a:ext cx="1143000" cy="1143000"/>
          </a:xfrm>
          <a:prstGeom prst="ellipse">
            <a:avLst/>
          </a:prstGeom>
          <a:noFill/>
          <a:ln w="50800">
            <a:solidFill>
              <a:srgbClr val="A9C14E">
                <a:alpha val="9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smtClean="0">
                <a:solidFill>
                  <a:srgbClr val="6D6E71"/>
                </a:solidFill>
                <a:latin typeface="Avant Garde Gothic T." pitchFamily="2" charset="0"/>
              </a:rPr>
              <a:t>2. </a:t>
            </a:r>
          </a:p>
          <a:p>
            <a:pPr algn="ctr"/>
            <a:r>
              <a:rPr lang="en-US" sz="1200" dirty="0" smtClean="0">
                <a:solidFill>
                  <a:srgbClr val="6D6E71"/>
                </a:solidFill>
                <a:latin typeface="Avant Garde Gothic T." pitchFamily="2" charset="0"/>
              </a:rPr>
              <a:t>Get Estimated Result</a:t>
            </a:r>
            <a:endParaRPr lang="en-US" sz="1200" dirty="0">
              <a:solidFill>
                <a:srgbClr val="6D6E71"/>
              </a:solidFill>
              <a:latin typeface="Avant Garde Gothic T." pitchFamily="2" charset="0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1066800" y="4419600"/>
            <a:ext cx="1143000" cy="1143000"/>
          </a:xfrm>
          <a:prstGeom prst="ellipse">
            <a:avLst/>
          </a:prstGeom>
          <a:noFill/>
          <a:ln w="50800">
            <a:solidFill>
              <a:srgbClr val="A9C14E">
                <a:alpha val="9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smtClean="0">
                <a:solidFill>
                  <a:srgbClr val="6D6E71"/>
                </a:solidFill>
                <a:latin typeface="Avant Garde Gothic T." pitchFamily="2" charset="0"/>
              </a:rPr>
              <a:t>3. </a:t>
            </a:r>
          </a:p>
          <a:p>
            <a:pPr algn="ctr"/>
            <a:r>
              <a:rPr lang="en-US" sz="1200" dirty="0" smtClean="0">
                <a:solidFill>
                  <a:srgbClr val="6D6E71"/>
                </a:solidFill>
                <a:latin typeface="Avant Garde Gothic T." pitchFamily="2" charset="0"/>
              </a:rPr>
              <a:t>Get Customized Saving Tips</a:t>
            </a:r>
            <a:endParaRPr lang="en-US" sz="1200" dirty="0">
              <a:solidFill>
                <a:srgbClr val="6D6E71"/>
              </a:solidFill>
              <a:latin typeface="Avant Garde Gothic T." pitchFamily="2" charset="0"/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6934200" y="1447800"/>
            <a:ext cx="1143000" cy="1143000"/>
          </a:xfrm>
          <a:prstGeom prst="ellipse">
            <a:avLst/>
          </a:prstGeom>
          <a:noFill/>
          <a:ln w="50800">
            <a:solidFill>
              <a:srgbClr val="A9C14E">
                <a:alpha val="9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smtClean="0">
                <a:solidFill>
                  <a:srgbClr val="6D6E71"/>
                </a:solidFill>
                <a:latin typeface="Avant Garde Gothic T." pitchFamily="2" charset="0"/>
              </a:rPr>
              <a:t>1.</a:t>
            </a:r>
          </a:p>
          <a:p>
            <a:pPr algn="ctr"/>
            <a:r>
              <a:rPr lang="en-US" sz="1200" dirty="0" smtClean="0">
                <a:solidFill>
                  <a:srgbClr val="6D6E71"/>
                </a:solidFill>
                <a:latin typeface="Avant Garde Gothic T." pitchFamily="2" charset="0"/>
              </a:rPr>
              <a:t>Monthly Usage Track</a:t>
            </a:r>
            <a:endParaRPr lang="en-US" sz="1200" dirty="0">
              <a:solidFill>
                <a:srgbClr val="6D6E71"/>
              </a:solidFill>
              <a:latin typeface="Avant Garde Gothic T." pitchFamily="2" charset="0"/>
            </a:endParaRPr>
          </a:p>
        </p:txBody>
      </p:sp>
      <p:sp>
        <p:nvSpPr>
          <p:cNvPr id="13" name="椭圆 12"/>
          <p:cNvSpPr/>
          <p:nvPr/>
        </p:nvSpPr>
        <p:spPr>
          <a:xfrm>
            <a:off x="7848600" y="2933700"/>
            <a:ext cx="1143000" cy="1143000"/>
          </a:xfrm>
          <a:prstGeom prst="ellipse">
            <a:avLst/>
          </a:prstGeom>
          <a:noFill/>
          <a:ln w="50800">
            <a:solidFill>
              <a:srgbClr val="A9C14E">
                <a:alpha val="9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smtClean="0">
                <a:solidFill>
                  <a:srgbClr val="6D6E71"/>
                </a:solidFill>
                <a:latin typeface="Avant Garde Gothic T." pitchFamily="2" charset="0"/>
              </a:rPr>
              <a:t>2. </a:t>
            </a:r>
          </a:p>
          <a:p>
            <a:pPr algn="ctr"/>
            <a:r>
              <a:rPr lang="en-US" sz="1200" dirty="0" smtClean="0">
                <a:solidFill>
                  <a:srgbClr val="6D6E71"/>
                </a:solidFill>
                <a:latin typeface="Avant Garde Gothic T." pitchFamily="2" charset="0"/>
              </a:rPr>
              <a:t>Compete with Friends</a:t>
            </a:r>
            <a:endParaRPr lang="en-US" sz="1200" dirty="0">
              <a:solidFill>
                <a:srgbClr val="6D6E71"/>
              </a:solidFill>
              <a:latin typeface="Avant Garde Gothic T." pitchFamily="2" charset="0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934200" y="4419600"/>
            <a:ext cx="1143000" cy="1143000"/>
          </a:xfrm>
          <a:prstGeom prst="ellipse">
            <a:avLst/>
          </a:prstGeom>
          <a:noFill/>
          <a:ln w="50800">
            <a:solidFill>
              <a:srgbClr val="A9C14E">
                <a:alpha val="9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US" sz="1200" dirty="0" smtClean="0">
                <a:solidFill>
                  <a:srgbClr val="6D6E71"/>
                </a:solidFill>
                <a:latin typeface="Avant Garde Gothic T." pitchFamily="2" charset="0"/>
              </a:rPr>
              <a:t>3. </a:t>
            </a:r>
          </a:p>
          <a:p>
            <a:pPr algn="ctr"/>
            <a:r>
              <a:rPr lang="en-US" sz="1200" dirty="0" smtClean="0">
                <a:solidFill>
                  <a:srgbClr val="6D6E71"/>
                </a:solidFill>
                <a:latin typeface="Avant Garde Gothic T." pitchFamily="2" charset="0"/>
              </a:rPr>
              <a:t>Submit New Tips or Review Existing ones</a:t>
            </a:r>
            <a:endParaRPr lang="en-US" sz="1200" dirty="0">
              <a:solidFill>
                <a:srgbClr val="6D6E71"/>
              </a:solidFill>
              <a:latin typeface="Avant Garde Gothic T." pitchFamily="2" charset="0"/>
            </a:endParaRPr>
          </a:p>
        </p:txBody>
      </p:sp>
      <p:cxnSp>
        <p:nvCxnSpPr>
          <p:cNvPr id="16" name="直接箭头连接符 15"/>
          <p:cNvCxnSpPr>
            <a:stCxn id="5" idx="6"/>
            <a:endCxn id="8" idx="2"/>
          </p:cNvCxnSpPr>
          <p:nvPr/>
        </p:nvCxnSpPr>
        <p:spPr>
          <a:xfrm>
            <a:off x="3685674" y="3481138"/>
            <a:ext cx="1800727" cy="0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>
            <a:stCxn id="5" idx="1"/>
            <a:endCxn id="9" idx="5"/>
          </p:cNvCxnSpPr>
          <p:nvPr/>
        </p:nvCxnSpPr>
        <p:spPr>
          <a:xfrm flipH="1" flipV="1">
            <a:off x="2042411" y="2423412"/>
            <a:ext cx="513607" cy="589807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>
            <a:stCxn id="9" idx="3"/>
            <a:endCxn id="10" idx="0"/>
          </p:cNvCxnSpPr>
          <p:nvPr/>
        </p:nvCxnSpPr>
        <p:spPr>
          <a:xfrm flipH="1">
            <a:off x="647700" y="2423412"/>
            <a:ext cx="586489" cy="510288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>
            <a:stCxn id="10" idx="4"/>
            <a:endCxn id="11" idx="1"/>
          </p:cNvCxnSpPr>
          <p:nvPr/>
        </p:nvCxnSpPr>
        <p:spPr>
          <a:xfrm>
            <a:off x="647700" y="4076700"/>
            <a:ext cx="586489" cy="510288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stCxn id="11" idx="7"/>
            <a:endCxn id="5" idx="3"/>
          </p:cNvCxnSpPr>
          <p:nvPr/>
        </p:nvCxnSpPr>
        <p:spPr>
          <a:xfrm flipV="1">
            <a:off x="2042411" y="3949057"/>
            <a:ext cx="513607" cy="637931"/>
          </a:xfrm>
          <a:prstGeom prst="straightConnector1">
            <a:avLst/>
          </a:prstGeom>
          <a:ln w="22225">
            <a:solidFill>
              <a:schemeClr val="bg1">
                <a:lumMod val="50000"/>
              </a:schemeClr>
            </a:solidFill>
            <a:tailEnd type="stealth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箭头连接符 27"/>
          <p:cNvCxnSpPr>
            <a:stCxn id="8" idx="7"/>
            <a:endCxn id="12" idx="3"/>
          </p:cNvCxnSpPr>
          <p:nvPr/>
        </p:nvCxnSpPr>
        <p:spPr>
          <a:xfrm flipV="1">
            <a:off x="6616057" y="2423412"/>
            <a:ext cx="485532" cy="589807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>
            <a:stCxn id="12" idx="5"/>
            <a:endCxn id="13" idx="0"/>
          </p:cNvCxnSpPr>
          <p:nvPr/>
        </p:nvCxnSpPr>
        <p:spPr>
          <a:xfrm>
            <a:off x="7909811" y="2423412"/>
            <a:ext cx="510289" cy="510288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31"/>
          <p:cNvCxnSpPr>
            <a:stCxn id="8" idx="5"/>
            <a:endCxn id="14" idx="1"/>
          </p:cNvCxnSpPr>
          <p:nvPr/>
        </p:nvCxnSpPr>
        <p:spPr>
          <a:xfrm>
            <a:off x="6616057" y="3949057"/>
            <a:ext cx="485532" cy="637931"/>
          </a:xfrm>
          <a:prstGeom prst="straightConnector1">
            <a:avLst/>
          </a:prstGeom>
          <a:ln w="25400">
            <a:solidFill>
              <a:schemeClr val="bg1">
                <a:lumMod val="50000"/>
              </a:schemeClr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3505200" y="297180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rgbClr val="6D6E71"/>
                </a:solidFill>
                <a:latin typeface="Avant Garde Gothic T." pitchFamily="2" charset="0"/>
              </a:rPr>
              <a:t>Sign up </a:t>
            </a:r>
          </a:p>
          <a:p>
            <a:pPr algn="ctr"/>
            <a:r>
              <a:rPr lang="en-US" sz="1200" dirty="0" smtClean="0">
                <a:solidFill>
                  <a:srgbClr val="6D6E71"/>
                </a:solidFill>
                <a:latin typeface="Avant Garde Gothic T." pitchFamily="2" charset="0"/>
              </a:rPr>
              <a:t>for personal Account</a:t>
            </a:r>
            <a:endParaRPr lang="en-US" sz="1200" dirty="0">
              <a:solidFill>
                <a:srgbClr val="6D6E71"/>
              </a:solidFill>
              <a:latin typeface="Avant Garde Gothic T." pitchFamily="2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3581400" y="3657600"/>
            <a:ext cx="2133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rgbClr val="6D6E71"/>
                </a:solidFill>
                <a:latin typeface="Avant Garde Gothic T." pitchFamily="2" charset="0"/>
              </a:rPr>
              <a:t>Connect to </a:t>
            </a:r>
          </a:p>
          <a:p>
            <a:pPr algn="ctr"/>
            <a:r>
              <a:rPr lang="en-US" sz="1200" dirty="0" err="1" smtClean="0">
                <a:solidFill>
                  <a:srgbClr val="6D6E71"/>
                </a:solidFill>
                <a:latin typeface="Avant Garde Gothic T." pitchFamily="2" charset="0"/>
              </a:rPr>
              <a:t>Facebook</a:t>
            </a:r>
            <a:r>
              <a:rPr lang="en-US" sz="1200" dirty="0" smtClean="0">
                <a:solidFill>
                  <a:srgbClr val="6D6E71"/>
                </a:solidFill>
                <a:latin typeface="Avant Garde Gothic T." pitchFamily="2" charset="0"/>
              </a:rPr>
              <a:t> Friends</a:t>
            </a:r>
            <a:endParaRPr lang="en-US" sz="1200" dirty="0">
              <a:solidFill>
                <a:srgbClr val="6D6E71"/>
              </a:solidFill>
              <a:latin typeface="Avant Garde Gothic T." pitchFamily="2" charset="0"/>
            </a:endParaRPr>
          </a:p>
        </p:txBody>
      </p:sp>
      <p:cxnSp>
        <p:nvCxnSpPr>
          <p:cNvPr id="36" name="直接箭头连接符 35"/>
          <p:cNvCxnSpPr>
            <a:stCxn id="14" idx="2"/>
            <a:endCxn id="11" idx="6"/>
          </p:cNvCxnSpPr>
          <p:nvPr/>
        </p:nvCxnSpPr>
        <p:spPr>
          <a:xfrm flipH="1">
            <a:off x="2209800" y="4991100"/>
            <a:ext cx="4724400" cy="0"/>
          </a:xfrm>
          <a:prstGeom prst="straightConnector1">
            <a:avLst/>
          </a:prstGeom>
          <a:ln w="25400">
            <a:solidFill>
              <a:srgbClr val="6D6E7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3505200" y="5181600"/>
            <a:ext cx="2133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 smtClean="0">
                <a:solidFill>
                  <a:srgbClr val="6D6E71"/>
                </a:solidFill>
                <a:latin typeface="Avant Garde Gothic T." pitchFamily="2" charset="0"/>
              </a:rPr>
              <a:t>The Tips Pool Contains Original Imported Tips and New Tips Provided By user</a:t>
            </a:r>
            <a:endParaRPr lang="en-US" sz="1200" dirty="0">
              <a:solidFill>
                <a:srgbClr val="6D6E71"/>
              </a:solidFill>
              <a:latin typeface="Avant Garde Gothic T." pitchFamily="2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2362200" y="2209800"/>
            <a:ext cx="160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  <a:latin typeface="Avant Garde Gothic T." pitchFamily="2" charset="0"/>
              </a:rPr>
              <a:t>Quick Start</a:t>
            </a:r>
            <a:endParaRPr lang="en-US" b="1" dirty="0">
              <a:solidFill>
                <a:schemeClr val="accent5">
                  <a:lumMod val="50000"/>
                </a:schemeClr>
              </a:solidFill>
              <a:latin typeface="Avant Garde Gothic T." pitchFamily="2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257800" y="2057400"/>
            <a:ext cx="1752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  <a:latin typeface="Avant Garde Gothic T." pitchFamily="2" charset="0"/>
              </a:rPr>
              <a:t>Continuous </a:t>
            </a:r>
          </a:p>
          <a:p>
            <a:pPr algn="ctr"/>
            <a:r>
              <a:rPr lang="en-US" b="1" dirty="0" smtClean="0">
                <a:solidFill>
                  <a:schemeClr val="accent5">
                    <a:lumMod val="50000"/>
                  </a:schemeClr>
                </a:solidFill>
                <a:latin typeface="Avant Garde Gothic T." pitchFamily="2" charset="0"/>
              </a:rPr>
              <a:t>Impressions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563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Project </a:t>
            </a:r>
            <a:r>
              <a:rPr lang="en-US" sz="3600" spc="-150" dirty="0" smtClean="0">
                <a:solidFill>
                  <a:schemeClr val="bg1">
                    <a:lumMod val="65000"/>
                  </a:schemeClr>
                </a:solidFill>
                <a:latin typeface="TradeGothic LT Bold" pitchFamily="2" charset="0"/>
              </a:rPr>
              <a:t>|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 IA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pic>
        <p:nvPicPr>
          <p:cNvPr id="27" name="图片 26" descr="sitemap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" y="1539707"/>
            <a:ext cx="8997612" cy="3718093"/>
          </a:xfrm>
          <a:prstGeom prst="rect">
            <a:avLst/>
          </a:prstGeom>
        </p:spPr>
      </p:pic>
      <p:sp>
        <p:nvSpPr>
          <p:cNvPr id="29" name="矩形 28"/>
          <p:cNvSpPr/>
          <p:nvPr/>
        </p:nvSpPr>
        <p:spPr>
          <a:xfrm>
            <a:off x="26987" y="1981200"/>
            <a:ext cx="4849813" cy="3581400"/>
          </a:xfrm>
          <a:prstGeom prst="rect">
            <a:avLst/>
          </a:prstGeom>
          <a:noFill/>
          <a:ln>
            <a:solidFill>
              <a:srgbClr val="8CC0BB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563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Project </a:t>
            </a:r>
            <a:r>
              <a:rPr lang="en-US" sz="3600" spc="-150" dirty="0" smtClean="0">
                <a:solidFill>
                  <a:schemeClr val="bg1">
                    <a:lumMod val="65000"/>
                  </a:schemeClr>
                </a:solidFill>
                <a:latin typeface="TradeGothic LT Bold" pitchFamily="2" charset="0"/>
              </a:rPr>
              <a:t>|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 UX Research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pic>
        <p:nvPicPr>
          <p:cNvPr id="5" name="图片 4" descr="uxLab_improve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57200" y="1371600"/>
            <a:ext cx="6687467" cy="4800600"/>
          </a:xfrm>
          <a:prstGeom prst="rect">
            <a:avLst/>
          </a:prstGeom>
        </p:spPr>
      </p:pic>
      <p:sp>
        <p:nvSpPr>
          <p:cNvPr id="7" name="椭圆 6"/>
          <p:cNvSpPr/>
          <p:nvPr/>
        </p:nvSpPr>
        <p:spPr>
          <a:xfrm>
            <a:off x="4267200" y="3352800"/>
            <a:ext cx="304800" cy="3048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直接连接符 14"/>
          <p:cNvCxnSpPr>
            <a:stCxn id="7" idx="6"/>
            <a:endCxn id="16" idx="1"/>
          </p:cNvCxnSpPr>
          <p:nvPr/>
        </p:nvCxnSpPr>
        <p:spPr>
          <a:xfrm flipV="1">
            <a:off x="4572000" y="3495765"/>
            <a:ext cx="2667000" cy="9435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7239000" y="2895600"/>
            <a:ext cx="167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vant Garde Gothic T." pitchFamily="2" charset="0"/>
              </a:rPr>
              <a:t>People don’t read, if it’s too subtle. 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563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Project </a:t>
            </a:r>
            <a:r>
              <a:rPr lang="en-US" sz="3600" spc="-150" dirty="0" smtClean="0">
                <a:solidFill>
                  <a:schemeClr val="bg1">
                    <a:lumMod val="65000"/>
                  </a:schemeClr>
                </a:solidFill>
                <a:latin typeface="TradeGothic LT Bold" pitchFamily="2" charset="0"/>
              </a:rPr>
              <a:t>|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 UX Research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pic>
        <p:nvPicPr>
          <p:cNvPr id="5" name="图片 4" descr="uxLab_improve1_after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457200" y="1371600"/>
            <a:ext cx="6684264" cy="479830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066800" y="1905000"/>
            <a:ext cx="4343400" cy="4267200"/>
          </a:xfrm>
        </p:spPr>
        <p:txBody>
          <a:bodyPr>
            <a:noAutofit/>
          </a:bodyPr>
          <a:lstStyle/>
          <a:p>
            <a:pPr algn="l">
              <a:lnSpc>
                <a:spcPts val="2000"/>
              </a:lnSpc>
              <a:spcBef>
                <a:spcPts val="0"/>
              </a:spcBef>
            </a:pPr>
            <a:r>
              <a:rPr lang="en-US" sz="2400" baseline="30000" dirty="0" smtClean="0">
                <a:latin typeface="Avant Garde Gothic T." pitchFamily="2" charset="0"/>
              </a:rPr>
              <a:t>About Me</a:t>
            </a:r>
          </a:p>
          <a:p>
            <a:pPr algn="l">
              <a:lnSpc>
                <a:spcPts val="2000"/>
              </a:lnSpc>
              <a:spcBef>
                <a:spcPts val="0"/>
              </a:spcBef>
            </a:pPr>
            <a:endParaRPr lang="en-US" sz="2400" baseline="30000" dirty="0" smtClean="0">
              <a:latin typeface="Avant Garde Gothic T." pitchFamily="2" charset="0"/>
            </a:endParaRPr>
          </a:p>
          <a:p>
            <a:pPr algn="l">
              <a:lnSpc>
                <a:spcPts val="2000"/>
              </a:lnSpc>
              <a:spcBef>
                <a:spcPts val="0"/>
              </a:spcBef>
            </a:pPr>
            <a:r>
              <a:rPr lang="en-US" sz="2400" baseline="30000" dirty="0" smtClean="0">
                <a:latin typeface="Avant Garde Gothic T." pitchFamily="2" charset="0"/>
              </a:rPr>
              <a:t>Project Summary</a:t>
            </a:r>
          </a:p>
          <a:p>
            <a:pPr algn="l">
              <a:lnSpc>
                <a:spcPts val="2000"/>
              </a:lnSpc>
              <a:spcBef>
                <a:spcPts val="0"/>
              </a:spcBef>
            </a:pPr>
            <a:endParaRPr lang="en-US" sz="2400" baseline="30000" dirty="0" smtClean="0">
              <a:latin typeface="Avant Garde Gothic T." pitchFamily="2" charset="0"/>
            </a:endParaRPr>
          </a:p>
          <a:p>
            <a:pPr algn="l">
              <a:lnSpc>
                <a:spcPts val="2000"/>
              </a:lnSpc>
              <a:spcBef>
                <a:spcPts val="0"/>
              </a:spcBef>
            </a:pPr>
            <a:r>
              <a:rPr lang="en-US" sz="2400" b="1" baseline="30000" dirty="0" smtClean="0">
                <a:solidFill>
                  <a:srgbClr val="8CC0BB"/>
                </a:solidFill>
                <a:latin typeface="Avant Garde Gothic T." pitchFamily="2" charset="0"/>
              </a:rPr>
              <a:t>Why develop </a:t>
            </a:r>
            <a:r>
              <a:rPr lang="en-US" sz="2400" b="1" baseline="30000" dirty="0" err="1" smtClean="0">
                <a:solidFill>
                  <a:srgbClr val="8CC0BB"/>
                </a:solidFill>
                <a:latin typeface="Avant Garde Gothic T." pitchFamily="2" charset="0"/>
              </a:rPr>
              <a:t>eMission</a:t>
            </a:r>
            <a:endParaRPr lang="en-US" sz="2400" baseline="30000" dirty="0" smtClean="0">
              <a:latin typeface="Avant Garde Gothic T." pitchFamily="2" charset="0"/>
            </a:endParaRPr>
          </a:p>
          <a:p>
            <a:pPr algn="l">
              <a:lnSpc>
                <a:spcPts val="2000"/>
              </a:lnSpc>
              <a:spcBef>
                <a:spcPts val="0"/>
              </a:spcBef>
              <a:tabLst>
                <a:tab pos="465138" algn="l"/>
              </a:tabLst>
            </a:pPr>
            <a:r>
              <a:rPr lang="en-US" sz="2400" baseline="30000" dirty="0" smtClean="0">
                <a:latin typeface="Avant Garde Gothic T." pitchFamily="2" charset="0"/>
              </a:rPr>
              <a:t>Problem | Competitive Analysis</a:t>
            </a:r>
          </a:p>
          <a:p>
            <a:pPr algn="l">
              <a:lnSpc>
                <a:spcPts val="2000"/>
              </a:lnSpc>
              <a:spcBef>
                <a:spcPts val="0"/>
              </a:spcBef>
              <a:tabLst>
                <a:tab pos="465138" algn="l"/>
              </a:tabLst>
            </a:pPr>
            <a:r>
              <a:rPr lang="en-US" sz="2400" baseline="30000" dirty="0" smtClean="0">
                <a:latin typeface="Avant Garde Gothic T." pitchFamily="2" charset="0"/>
              </a:rPr>
              <a:t>Solution</a:t>
            </a:r>
          </a:p>
          <a:p>
            <a:pPr algn="l">
              <a:lnSpc>
                <a:spcPts val="2000"/>
              </a:lnSpc>
              <a:spcBef>
                <a:spcPts val="0"/>
              </a:spcBef>
            </a:pPr>
            <a:endParaRPr lang="en-US" sz="2400" b="1" baseline="30000" dirty="0" smtClean="0">
              <a:solidFill>
                <a:srgbClr val="8CC0BB"/>
              </a:solidFill>
              <a:latin typeface="Avant Garde Gothic T." pitchFamily="2" charset="0"/>
            </a:endParaRPr>
          </a:p>
          <a:p>
            <a:pPr algn="l">
              <a:lnSpc>
                <a:spcPts val="2000"/>
              </a:lnSpc>
              <a:spcBef>
                <a:spcPts val="0"/>
              </a:spcBef>
            </a:pPr>
            <a:r>
              <a:rPr lang="en-US" sz="2400" b="1" baseline="30000" dirty="0" smtClean="0">
                <a:solidFill>
                  <a:srgbClr val="8CC0BB"/>
                </a:solidFill>
                <a:latin typeface="Avant Garde Gothic T." pitchFamily="2" charset="0"/>
              </a:rPr>
              <a:t>Who is using </a:t>
            </a:r>
            <a:r>
              <a:rPr lang="en-US" sz="2400" b="1" baseline="30000" dirty="0" err="1" smtClean="0">
                <a:solidFill>
                  <a:srgbClr val="8CC0BB"/>
                </a:solidFill>
                <a:latin typeface="Avant Garde Gothic T." pitchFamily="2" charset="0"/>
              </a:rPr>
              <a:t>eMission</a:t>
            </a:r>
            <a:endParaRPr lang="en-US" sz="2400" b="1" baseline="30000" dirty="0" smtClean="0">
              <a:solidFill>
                <a:srgbClr val="8CC0BB"/>
              </a:solidFill>
              <a:latin typeface="Avant Garde Gothic T." pitchFamily="2" charset="0"/>
            </a:endParaRPr>
          </a:p>
          <a:p>
            <a:pPr algn="l">
              <a:lnSpc>
                <a:spcPts val="2000"/>
              </a:lnSpc>
              <a:spcBef>
                <a:spcPts val="0"/>
              </a:spcBef>
            </a:pPr>
            <a:r>
              <a:rPr lang="en-US" sz="2400" baseline="30000" dirty="0" smtClean="0">
                <a:latin typeface="Avant Garde Gothic T." pitchFamily="2" charset="0"/>
              </a:rPr>
              <a:t>Target Audience | Persona</a:t>
            </a:r>
          </a:p>
          <a:p>
            <a:pPr algn="l">
              <a:lnSpc>
                <a:spcPts val="2000"/>
              </a:lnSpc>
              <a:spcBef>
                <a:spcPts val="0"/>
              </a:spcBef>
            </a:pPr>
            <a:endParaRPr lang="en-US" sz="2400" baseline="30000" dirty="0" smtClean="0">
              <a:latin typeface="Avant Garde Gothic T." pitchFamily="2" charset="0"/>
            </a:endParaRPr>
          </a:p>
          <a:p>
            <a:pPr algn="l">
              <a:lnSpc>
                <a:spcPts val="1600"/>
              </a:lnSpc>
              <a:spcBef>
                <a:spcPts val="0"/>
              </a:spcBef>
            </a:pPr>
            <a:endParaRPr lang="en-US" sz="2400" dirty="0">
              <a:latin typeface="Avant Garde Gothic T." pitchFamily="2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81000" y="533400"/>
            <a:ext cx="3429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PROJECT 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OUTLINE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sp>
        <p:nvSpPr>
          <p:cNvPr id="8" name="副标题 2"/>
          <p:cNvSpPr txBox="1">
            <a:spLocks/>
          </p:cNvSpPr>
          <p:nvPr/>
        </p:nvSpPr>
        <p:spPr>
          <a:xfrm>
            <a:off x="4800600" y="3124200"/>
            <a:ext cx="3581400" cy="2667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lnSpc>
                <a:spcPts val="2000"/>
              </a:lnSpc>
            </a:pPr>
            <a:endParaRPr lang="en-US" sz="2400" b="1" baseline="30000" dirty="0" smtClean="0">
              <a:solidFill>
                <a:srgbClr val="8CC0BB"/>
              </a:solidFill>
              <a:latin typeface="Avant Garde Gothic T." pitchFamily="2" charset="0"/>
            </a:endParaRPr>
          </a:p>
          <a:p>
            <a:pPr>
              <a:lnSpc>
                <a:spcPts val="2000"/>
              </a:lnSpc>
            </a:pPr>
            <a:r>
              <a:rPr lang="en-US" sz="2400" b="1" baseline="30000" dirty="0" smtClean="0">
                <a:solidFill>
                  <a:srgbClr val="8CC0BB"/>
                </a:solidFill>
                <a:latin typeface="Avant Garde Gothic T." pitchFamily="2" charset="0"/>
              </a:rPr>
              <a:t>How to use </a:t>
            </a:r>
            <a:r>
              <a:rPr lang="en-US" sz="2400" b="1" baseline="30000" dirty="0" err="1" smtClean="0">
                <a:solidFill>
                  <a:srgbClr val="8CC0BB"/>
                </a:solidFill>
                <a:latin typeface="Avant Garde Gothic T." pitchFamily="2" charset="0"/>
              </a:rPr>
              <a:t>eMission</a:t>
            </a:r>
            <a:endParaRPr lang="en-US" sz="2400" b="1" baseline="30000" dirty="0" smtClean="0">
              <a:solidFill>
                <a:srgbClr val="8CC0BB"/>
              </a:solidFill>
              <a:latin typeface="Avant Garde Gothic T." pitchFamily="2" charset="0"/>
            </a:endParaRPr>
          </a:p>
          <a:p>
            <a:pPr>
              <a:lnSpc>
                <a:spcPts val="2000"/>
              </a:lnSpc>
            </a:pPr>
            <a:r>
              <a:rPr lang="en-US" sz="2400" baseline="30000" dirty="0" smtClean="0">
                <a:solidFill>
                  <a:schemeClr val="tx1">
                    <a:tint val="75000"/>
                  </a:schemeClr>
                </a:solidFill>
                <a:latin typeface="Avant Garde Gothic T." pitchFamily="2" charset="0"/>
              </a:rPr>
              <a:t>Design/Interaction Model</a:t>
            </a:r>
          </a:p>
          <a:p>
            <a:pPr>
              <a:lnSpc>
                <a:spcPts val="2000"/>
              </a:lnSpc>
            </a:pPr>
            <a:r>
              <a:rPr lang="en-US" sz="2400" baseline="30000" dirty="0" smtClean="0">
                <a:solidFill>
                  <a:schemeClr val="tx1">
                    <a:tint val="75000"/>
                  </a:schemeClr>
                </a:solidFill>
                <a:latin typeface="Avant Garde Gothic T." pitchFamily="2" charset="0"/>
              </a:rPr>
              <a:t>User Concept Journey Video</a:t>
            </a:r>
          </a:p>
          <a:p>
            <a:pPr>
              <a:lnSpc>
                <a:spcPts val="2000"/>
              </a:lnSpc>
            </a:pPr>
            <a:endParaRPr lang="en-US" sz="2400" b="1" baseline="30000" dirty="0" smtClean="0">
              <a:solidFill>
                <a:srgbClr val="8CC0BB"/>
              </a:solidFill>
              <a:latin typeface="Avant Garde Gothic T." pitchFamily="2" charset="0"/>
            </a:endParaRPr>
          </a:p>
          <a:p>
            <a:pPr>
              <a:lnSpc>
                <a:spcPts val="2000"/>
              </a:lnSpc>
            </a:pPr>
            <a:r>
              <a:rPr lang="en-US" sz="2400" b="1" baseline="30000" dirty="0" smtClean="0">
                <a:solidFill>
                  <a:srgbClr val="8CC0BB"/>
                </a:solidFill>
                <a:latin typeface="Avant Garde Gothic T." pitchFamily="2" charset="0"/>
              </a:rPr>
              <a:t>How is </a:t>
            </a:r>
            <a:r>
              <a:rPr lang="en-US" sz="2400" b="1" baseline="30000" dirty="0" err="1" smtClean="0">
                <a:solidFill>
                  <a:srgbClr val="8CC0BB"/>
                </a:solidFill>
                <a:latin typeface="Avant Garde Gothic T." pitchFamily="2" charset="0"/>
              </a:rPr>
              <a:t>eMission</a:t>
            </a:r>
            <a:r>
              <a:rPr lang="en-US" sz="2400" b="1" baseline="30000" dirty="0" smtClean="0">
                <a:solidFill>
                  <a:srgbClr val="8CC0BB"/>
                </a:solidFill>
                <a:latin typeface="Avant Garde Gothic T." pitchFamily="2" charset="0"/>
              </a:rPr>
              <a:t> developed</a:t>
            </a:r>
          </a:p>
          <a:p>
            <a:pPr>
              <a:lnSpc>
                <a:spcPts val="2000"/>
              </a:lnSpc>
            </a:pPr>
            <a:r>
              <a:rPr lang="en-US" sz="2400" baseline="30000" dirty="0" smtClean="0">
                <a:solidFill>
                  <a:schemeClr val="tx1">
                    <a:tint val="75000"/>
                  </a:schemeClr>
                </a:solidFill>
                <a:latin typeface="Avant Garde Gothic T." pitchFamily="2" charset="0"/>
              </a:rPr>
              <a:t>UX | Visual | Technical</a:t>
            </a:r>
          </a:p>
          <a:p>
            <a:pPr>
              <a:lnSpc>
                <a:spcPts val="2000"/>
              </a:lnSpc>
            </a:pPr>
            <a:endParaRPr lang="en-US" sz="2400" baseline="30000" dirty="0" smtClean="0">
              <a:solidFill>
                <a:schemeClr val="tx1">
                  <a:tint val="75000"/>
                </a:schemeClr>
              </a:solidFill>
              <a:latin typeface="Avant Garde Gothic T." pitchFamily="2" charset="0"/>
            </a:endParaRPr>
          </a:p>
          <a:p>
            <a:pPr>
              <a:lnSpc>
                <a:spcPts val="2000"/>
              </a:lnSpc>
            </a:pPr>
            <a:r>
              <a:rPr lang="en-US" sz="2400" baseline="30000" dirty="0" smtClean="0">
                <a:solidFill>
                  <a:schemeClr val="tx1">
                    <a:tint val="75000"/>
                  </a:schemeClr>
                </a:solidFill>
                <a:latin typeface="Avant Garde Gothic T." pitchFamily="2" charset="0"/>
              </a:rPr>
              <a:t>Next Steps</a:t>
            </a:r>
          </a:p>
          <a:p>
            <a:pPr>
              <a:lnSpc>
                <a:spcPts val="2000"/>
              </a:lnSpc>
            </a:pPr>
            <a:endParaRPr lang="en-US" sz="2400" baseline="30000" dirty="0" smtClean="0">
              <a:solidFill>
                <a:schemeClr val="tx1">
                  <a:tint val="75000"/>
                </a:schemeClr>
              </a:solidFill>
              <a:latin typeface="Avant Garde Gothic T." pitchFamily="2" charset="0"/>
            </a:endParaRPr>
          </a:p>
          <a:p>
            <a:pPr>
              <a:lnSpc>
                <a:spcPts val="2000"/>
              </a:lnSpc>
            </a:pPr>
            <a:r>
              <a:rPr lang="en-US" sz="2400" baseline="30000" dirty="0" smtClean="0">
                <a:solidFill>
                  <a:schemeClr val="tx1">
                    <a:tint val="75000"/>
                  </a:schemeClr>
                </a:solidFill>
                <a:latin typeface="Avant Garde Gothic T." pitchFamily="2" charset="0"/>
              </a:rPr>
              <a:t>Challenge and Achievements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563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FUTURE 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EXPANSION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pic>
        <p:nvPicPr>
          <p:cNvPr id="5" name="图片 4" descr="prototype_0001_p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352800" y="1802829"/>
            <a:ext cx="5105400" cy="2388171"/>
          </a:xfrm>
          <a:prstGeom prst="rect">
            <a:avLst/>
          </a:prstGeom>
        </p:spPr>
      </p:pic>
      <p:pic>
        <p:nvPicPr>
          <p:cNvPr id="8" name="图片 7" descr="prototype_0001_p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429000" y="4267200"/>
            <a:ext cx="5105400" cy="238817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57200" y="1295400"/>
            <a:ext cx="777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6D6E71"/>
                </a:solidFill>
                <a:latin typeface="Avant Garde Gothic T." pitchFamily="2" charset="0"/>
              </a:rPr>
              <a:t>1. Use the app to control electric devices remotely.</a:t>
            </a:r>
            <a:endParaRPr lang="en-US" dirty="0">
              <a:solidFill>
                <a:srgbClr val="6D6E71"/>
              </a:solidFill>
              <a:latin typeface="Avant Garde Gothic T." pitchFamily="2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7200" y="2209800"/>
            <a:ext cx="26670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6D6E71"/>
                </a:solidFill>
                <a:latin typeface="Avant Garde Gothic T." pitchFamily="2" charset="0"/>
              </a:rPr>
              <a:t>Before go to sleep, user can double check the devices’ status, and control them remotely.</a:t>
            </a:r>
            <a:endParaRPr lang="en-US" sz="1600" dirty="0">
              <a:solidFill>
                <a:srgbClr val="6D6E71"/>
              </a:solidFill>
              <a:latin typeface="Avant Garde Gothic T.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33400" y="4419600"/>
            <a:ext cx="26670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solidFill>
                  <a:srgbClr val="6D6E71"/>
                </a:solidFill>
                <a:latin typeface="Avant Garde Gothic T." pitchFamily="2" charset="0"/>
              </a:rPr>
              <a:t>When you go out for travel, you can put devices to “OFF” status, and have them turned on and ready for you to use before you arrive home.</a:t>
            </a:r>
            <a:endParaRPr lang="en-US" sz="1600" dirty="0">
              <a:solidFill>
                <a:srgbClr val="6D6E71"/>
              </a:solidFill>
              <a:latin typeface="Avant Garde Gothic T.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563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FUTURE 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EXPANSION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57200" y="1295400"/>
            <a:ext cx="777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6D6E71"/>
                </a:solidFill>
                <a:latin typeface="Avant Garde Gothic T." pitchFamily="2" charset="0"/>
              </a:rPr>
              <a:t>2. System learn your lifestyle and help adjust your devices’ status.</a:t>
            </a:r>
            <a:endParaRPr lang="en-US" dirty="0">
              <a:solidFill>
                <a:srgbClr val="6D6E71"/>
              </a:solidFill>
              <a:latin typeface="Avant Garde Gothic T." pitchFamily="2" charset="0"/>
            </a:endParaRPr>
          </a:p>
        </p:txBody>
      </p:sp>
      <p:pic>
        <p:nvPicPr>
          <p:cNvPr id="12" name="图片 11" descr="prototype_0000_p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828800" y="1981200"/>
            <a:ext cx="6878681" cy="321766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info_ChinaEcoBoom_6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304800"/>
            <a:ext cx="9174814" cy="74676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info_USImport_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160360" y="-152400"/>
            <a:ext cx="9380560" cy="7315200"/>
          </a:xfrm>
          <a:prstGeom prst="rect">
            <a:avLst/>
          </a:prstGeom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4419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About Me </a:t>
            </a:r>
            <a:r>
              <a:rPr lang="en-US" sz="3600" spc="-150" dirty="0" smtClean="0">
                <a:solidFill>
                  <a:schemeClr val="bg1">
                    <a:lumMod val="65000"/>
                  </a:schemeClr>
                </a:solidFill>
                <a:latin typeface="TradeGothic LT Bold" pitchFamily="2" charset="0"/>
              </a:rPr>
              <a:t>| 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Portfolio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pic>
        <p:nvPicPr>
          <p:cNvPr id="4" name="图片 3" descr="fear_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1371600"/>
            <a:ext cx="9144000" cy="3048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图片 7" descr="motion_foodnetwork_2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228600" y="4191000"/>
            <a:ext cx="4038600" cy="230046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图片 8" descr="motion_footstamp_2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4800600" y="4190999"/>
            <a:ext cx="4038600" cy="230046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8CC0B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矩形 7"/>
          <p:cNvSpPr/>
          <p:nvPr/>
        </p:nvSpPr>
        <p:spPr>
          <a:xfrm>
            <a:off x="685800" y="3124200"/>
            <a:ext cx="4076757" cy="36503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ts val="2000"/>
              </a:lnSpc>
            </a:pPr>
            <a:r>
              <a:rPr lang="en-US" sz="4000" b="1" baseline="30000" dirty="0" smtClean="0">
                <a:solidFill>
                  <a:schemeClr val="bg1"/>
                </a:solidFill>
                <a:latin typeface="Avant Garde Gothic T." pitchFamily="2" charset="0"/>
              </a:rPr>
              <a:t>Why develop </a:t>
            </a:r>
            <a:r>
              <a:rPr lang="en-US" sz="4000" b="1" baseline="30000" dirty="0" err="1" smtClean="0">
                <a:solidFill>
                  <a:schemeClr val="bg1"/>
                </a:solidFill>
                <a:latin typeface="Avant Garde Gothic T." pitchFamily="2" charset="0"/>
              </a:rPr>
              <a:t>eMission</a:t>
            </a:r>
            <a:r>
              <a:rPr lang="en-US" sz="4000" b="1" baseline="30000" dirty="0" smtClean="0">
                <a:solidFill>
                  <a:schemeClr val="bg1"/>
                </a:solidFill>
                <a:latin typeface="Avant Garde Gothic T." pitchFamily="2" charset="0"/>
              </a:rPr>
              <a:t>?</a:t>
            </a:r>
            <a:endParaRPr lang="en-US" sz="4000" baseline="30000" dirty="0" smtClean="0">
              <a:solidFill>
                <a:schemeClr val="bg1"/>
              </a:solidFill>
              <a:latin typeface="Avant Garde Gothic T." pitchFamily="2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548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Project Summary </a:t>
            </a:r>
            <a:r>
              <a:rPr lang="en-US" sz="3600" spc="-150" dirty="0" smtClean="0">
                <a:solidFill>
                  <a:schemeClr val="bg1">
                    <a:lumMod val="65000"/>
                  </a:schemeClr>
                </a:solidFill>
                <a:latin typeface="TradeGothic LT Bold" pitchFamily="2" charset="0"/>
              </a:rPr>
              <a:t>|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 Problem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graphicFrame>
        <p:nvGraphicFramePr>
          <p:cNvPr id="7" name="图表 6"/>
          <p:cNvGraphicFramePr/>
          <p:nvPr/>
        </p:nvGraphicFramePr>
        <p:xfrm>
          <a:off x="1524000" y="1752600"/>
          <a:ext cx="6477000" cy="406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1905000" y="1295400"/>
            <a:ext cx="4800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>
                <a:solidFill>
                  <a:srgbClr val="6D6E71"/>
                </a:solidFill>
                <a:latin typeface="Avant Garde Gothic T." pitchFamily="2" charset="0"/>
              </a:rPr>
              <a:t>Daily Electricity Consumption Per Capita</a:t>
            </a:r>
            <a:r>
              <a:rPr lang="en-US" b="1" dirty="0" smtClean="0"/>
              <a:t> 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81000" y="533401"/>
            <a:ext cx="746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spc="-150" dirty="0" smtClean="0">
                <a:solidFill>
                  <a:srgbClr val="A9C14E"/>
                </a:solidFill>
                <a:latin typeface="TradeGothic LT Bold" pitchFamily="2" charset="0"/>
              </a:rPr>
              <a:t>Project Summary </a:t>
            </a:r>
            <a:r>
              <a:rPr lang="en-US" sz="3600" spc="-150" dirty="0" smtClean="0">
                <a:solidFill>
                  <a:schemeClr val="bg1">
                    <a:lumMod val="65000"/>
                  </a:schemeClr>
                </a:solidFill>
                <a:latin typeface="TradeGothic LT Bold" pitchFamily="2" charset="0"/>
              </a:rPr>
              <a:t>|</a:t>
            </a:r>
            <a:r>
              <a:rPr lang="en-US" sz="3600" b="1" spc="-150" dirty="0" smtClean="0">
                <a:solidFill>
                  <a:srgbClr val="6D6E71"/>
                </a:solidFill>
                <a:latin typeface="TradeGothic LT Bold" pitchFamily="2" charset="0"/>
              </a:rPr>
              <a:t> Competitive Analysis</a:t>
            </a:r>
            <a:endParaRPr lang="en-US" sz="3600" b="1" spc="-150" dirty="0">
              <a:solidFill>
                <a:srgbClr val="6D6E71"/>
              </a:solidFill>
              <a:latin typeface="TradeGothic LT Bold" pitchFamily="2" charset="0"/>
            </a:endParaRPr>
          </a:p>
        </p:txBody>
      </p:sp>
      <p:pic>
        <p:nvPicPr>
          <p:cNvPr id="1027" name="Picture 3" descr="I:\UX2\compatitive Analysis\opower_tips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810000" y="2895600"/>
            <a:ext cx="5095875" cy="358013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26" name="Picture 2" descr="I:\UX2\mod1\UXDesignBrief\Links\ge_1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81000" y="1524000"/>
            <a:ext cx="4800600" cy="327313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extBox 7"/>
          <p:cNvSpPr txBox="1"/>
          <p:nvPr/>
        </p:nvSpPr>
        <p:spPr>
          <a:xfrm>
            <a:off x="5410200" y="1676400"/>
            <a:ext cx="3276600" cy="748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aseline="30000" dirty="0" smtClean="0">
                <a:solidFill>
                  <a:srgbClr val="6D6E71"/>
                </a:solidFill>
                <a:latin typeface="Avant Garde Gothic T." pitchFamily="2" charset="0"/>
              </a:rPr>
              <a:t>Static information provider.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1000" y="5334000"/>
            <a:ext cx="32766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aseline="30000" dirty="0" smtClean="0">
                <a:solidFill>
                  <a:srgbClr val="6D6E71"/>
                </a:solidFill>
                <a:latin typeface="Avant Garde Gothic T." pitchFamily="2" charset="0"/>
              </a:rPr>
              <a:t>User got overwhelmed by the long list of saving tips.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CCE8C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1461</TotalTime>
  <Words>507</Words>
  <Application>Microsoft Office PowerPoint</Application>
  <PresentationFormat>全屏显示(4:3)</PresentationFormat>
  <Paragraphs>131</Paragraphs>
  <Slides>36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36</vt:i4>
      </vt:variant>
    </vt:vector>
  </HeadingPairs>
  <TitlesOfParts>
    <vt:vector size="43" baseType="lpstr">
      <vt:lpstr>Arial</vt:lpstr>
      <vt:lpstr>Avant Garde Gothic T.</vt:lpstr>
      <vt:lpstr>TradeGothic LT Bold</vt:lpstr>
      <vt:lpstr>Calibri</vt:lpstr>
      <vt:lpstr>宋体</vt:lpstr>
      <vt:lpstr>Office 主题</vt:lpstr>
      <vt:lpstr>Adobe Acrobat Document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  <vt:lpstr>幻灯片 22</vt:lpstr>
      <vt:lpstr>幻灯片 23</vt:lpstr>
      <vt:lpstr>幻灯片 24</vt:lpstr>
      <vt:lpstr>幻灯片 25</vt:lpstr>
      <vt:lpstr>幻灯片 26</vt:lpstr>
      <vt:lpstr>幻灯片 27</vt:lpstr>
      <vt:lpstr>幻灯片 28</vt:lpstr>
      <vt:lpstr>幻灯片 29</vt:lpstr>
      <vt:lpstr>幻灯片 30</vt:lpstr>
      <vt:lpstr>幻灯片 31</vt:lpstr>
      <vt:lpstr>幻灯片 32</vt:lpstr>
      <vt:lpstr>幻灯片 33</vt:lpstr>
      <vt:lpstr>幻灯片 34</vt:lpstr>
      <vt:lpstr>幻灯片 35</vt:lpstr>
      <vt:lpstr>幻灯片 36</vt:lpstr>
    </vt:vector>
  </TitlesOfParts>
  <Company>Hewlett-Packard Company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>echo</dc:creator>
  <cp:lastModifiedBy>Yun Liu</cp:lastModifiedBy>
  <cp:revision>120</cp:revision>
  <dcterms:created xsi:type="dcterms:W3CDTF">2013-03-25T23:20:01Z</dcterms:created>
  <dcterms:modified xsi:type="dcterms:W3CDTF">2013-05-10T04:58:59Z</dcterms:modified>
</cp:coreProperties>
</file>

<file path=docProps/thumbnail.jpeg>
</file>